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4"/>
  </p:sldMasterIdLst>
  <p:notesMasterIdLst>
    <p:notesMasterId r:id="rId31"/>
  </p:notesMasterIdLst>
  <p:sldIdLst>
    <p:sldId id="744" r:id="rId5"/>
    <p:sldId id="337" r:id="rId6"/>
    <p:sldId id="543" r:id="rId7"/>
    <p:sldId id="541" r:id="rId8"/>
    <p:sldId id="463" r:id="rId9"/>
    <p:sldId id="457" r:id="rId10"/>
    <p:sldId id="344" r:id="rId11"/>
    <p:sldId id="562" r:id="rId12"/>
    <p:sldId id="489" r:id="rId13"/>
    <p:sldId id="387" r:id="rId14"/>
    <p:sldId id="346" r:id="rId15"/>
    <p:sldId id="389" r:id="rId16"/>
    <p:sldId id="386" r:id="rId17"/>
    <p:sldId id="257" r:id="rId18"/>
    <p:sldId id="556" r:id="rId19"/>
    <p:sldId id="407" r:id="rId20"/>
    <p:sldId id="557" r:id="rId21"/>
    <p:sldId id="493" r:id="rId22"/>
    <p:sldId id="559" r:id="rId23"/>
    <p:sldId id="417" r:id="rId24"/>
    <p:sldId id="418" r:id="rId25"/>
    <p:sldId id="419" r:id="rId26"/>
    <p:sldId id="552" r:id="rId27"/>
    <p:sldId id="560" r:id="rId28"/>
    <p:sldId id="554" r:id="rId29"/>
    <p:sldId id="745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king our homes fit for the future - 13.45-14.30" id="{8EF6A2BC-B41A-4B67-BC3A-4B06B19FB527}">
          <p14:sldIdLst>
            <p14:sldId id="744"/>
          </p14:sldIdLst>
        </p14:section>
        <p14:section name="Dr Katherine Adams" id="{CD5EAE83-FAED-4346-A1BF-0923C69A37BC}">
          <p14:sldIdLst/>
        </p14:section>
        <p14:section name="Jon Bootland" id="{9CB14BE6-0F09-4864-A90E-43F496629509}">
          <p14:sldIdLst>
            <p14:sldId id="337"/>
            <p14:sldId id="543"/>
            <p14:sldId id="541"/>
            <p14:sldId id="463"/>
            <p14:sldId id="457"/>
            <p14:sldId id="344"/>
            <p14:sldId id="562"/>
            <p14:sldId id="489"/>
            <p14:sldId id="387"/>
            <p14:sldId id="346"/>
            <p14:sldId id="389"/>
            <p14:sldId id="386"/>
            <p14:sldId id="257"/>
            <p14:sldId id="556"/>
            <p14:sldId id="407"/>
            <p14:sldId id="557"/>
            <p14:sldId id="493"/>
            <p14:sldId id="559"/>
            <p14:sldId id="417"/>
            <p14:sldId id="418"/>
            <p14:sldId id="419"/>
            <p14:sldId id="552"/>
            <p14:sldId id="560"/>
            <p14:sldId id="554"/>
          </p14:sldIdLst>
        </p14:section>
        <p14:section name="Panel discussion" id="{87012958-1363-4E84-BD1C-52D23D5A17D4}">
          <p14:sldIdLst>
            <p14:sldId id="7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C6B"/>
    <a:srgbClr val="2E6191"/>
    <a:srgbClr val="657D41"/>
    <a:srgbClr val="819C51"/>
    <a:srgbClr val="5E9EA1"/>
    <a:srgbClr val="4A7E80"/>
    <a:srgbClr val="79CDD1"/>
    <a:srgbClr val="EAB032"/>
    <a:srgbClr val="FFA933"/>
    <a:srgbClr val="061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27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hnpalmer\Dropbox\Passivhaus%20Trust\10%20Policy\2018\BEIS%20-%20Building%20a%20Market%20for%20Energy%20Efficiency\2018.09.13-Housing%20Stock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hnpalmer\Dropbox\Passivhaus%20Trust\10%20Policy\2018\BEIS%20-%20Building%20a%20Market%20for%20Energy%20Efficiency\2018.09.13-Housing%20Stock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hnpalmer\Dropbox\Passivhaus%20Trust\10%20Policy\2018\BEIS%20-%20Building%20a%20Market%20for%20Energy%20Efficiency\2018.09.13-Housing%20Stock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9FE-6A47-9324-39354133950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FE-6A47-9324-39354133950F}"/>
              </c:ext>
            </c:extLst>
          </c:dPt>
          <c:cat>
            <c:strRef>
              <c:f>Sheet2!$S$4:$S$6</c:f>
              <c:strCache>
                <c:ptCount val="3"/>
                <c:pt idx="0">
                  <c:v>Average UK New Build</c:v>
                </c:pt>
                <c:pt idx="1">
                  <c:v>Average UK New Build (inc Performance Gap)</c:v>
                </c:pt>
                <c:pt idx="2">
                  <c:v>Passvihaus New Build</c:v>
                </c:pt>
              </c:strCache>
            </c:strRef>
          </c:cat>
          <c:val>
            <c:numRef>
              <c:f>Sheet2!$T$4:$T$6</c:f>
              <c:numCache>
                <c:formatCode>General</c:formatCode>
                <c:ptCount val="3"/>
                <c:pt idx="0">
                  <c:v>103</c:v>
                </c:pt>
                <c:pt idx="1">
                  <c:v>170.98</c:v>
                </c:pt>
                <c:pt idx="2">
                  <c:v>19.899999999999999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E-6A47-9324-39354133950F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Sheet2!$S$4:$S$6</c:f>
              <c:strCache>
                <c:ptCount val="3"/>
                <c:pt idx="0">
                  <c:v>Average UK New Build</c:v>
                </c:pt>
                <c:pt idx="1">
                  <c:v>Average UK New Build (inc Performance Gap)</c:v>
                </c:pt>
                <c:pt idx="2">
                  <c:v>Passvihaus New Build</c:v>
                </c:pt>
              </c:strCache>
            </c:strRef>
          </c:cat>
          <c:val>
            <c:numRef>
              <c:f>Sheet2!$U$4:$U$6</c:f>
              <c:numCache>
                <c:formatCode>General</c:formatCode>
                <c:ptCount val="3"/>
                <c:pt idx="2">
                  <c:v>22.9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FE-6A47-9324-39354133950F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Sheet2!$S$4:$S$6</c:f>
              <c:strCache>
                <c:ptCount val="3"/>
                <c:pt idx="0">
                  <c:v>Average UK New Build</c:v>
                </c:pt>
                <c:pt idx="1">
                  <c:v>Average UK New Build (inc Performance Gap)</c:v>
                </c:pt>
                <c:pt idx="2">
                  <c:v>Passvihaus New Build</c:v>
                </c:pt>
              </c:strCache>
            </c:strRef>
          </c:cat>
          <c:val>
            <c:numRef>
              <c:f>Sheet2!$V$4:$V$6</c:f>
              <c:numCache>
                <c:formatCode>General</c:formatCode>
                <c:ptCount val="3"/>
                <c:pt idx="2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FE-6A47-9324-393541339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33631039"/>
        <c:axId val="1239281247"/>
      </c:barChart>
      <c:catAx>
        <c:axId val="123363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281247"/>
        <c:crosses val="autoZero"/>
        <c:auto val="1"/>
        <c:lblAlgn val="ctr"/>
        <c:lblOffset val="100"/>
        <c:noMultiLvlLbl val="0"/>
      </c:catAx>
      <c:valAx>
        <c:axId val="1239281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kWh/m2.a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63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46B0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20-924D-8E8C-702FB338833D}"/>
              </c:ext>
            </c:extLst>
          </c:dPt>
          <c:dPt>
            <c:idx val="2"/>
            <c:invertIfNegative val="0"/>
            <c:bubble3D val="0"/>
            <c:spPr>
              <a:solidFill>
                <a:srgbClr val="35596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20-924D-8E8C-702FB338833D}"/>
              </c:ext>
            </c:extLst>
          </c:dPt>
          <c:cat>
            <c:strRef>
              <c:f>Sheet2!$S$27:$S$29</c:f>
              <c:strCache>
                <c:ptCount val="3"/>
                <c:pt idx="0">
                  <c:v>Average Existing Home</c:v>
                </c:pt>
                <c:pt idx="1">
                  <c:v>Average UK New Build</c:v>
                </c:pt>
                <c:pt idx="2">
                  <c:v>EnerPHit</c:v>
                </c:pt>
              </c:strCache>
            </c:strRef>
          </c:cat>
          <c:val>
            <c:numRef>
              <c:f>Sheet2!$T$27:$T$29</c:f>
              <c:numCache>
                <c:formatCode>General</c:formatCode>
                <c:ptCount val="3"/>
                <c:pt idx="0">
                  <c:v>294</c:v>
                </c:pt>
                <c:pt idx="1">
                  <c:v>103</c:v>
                </c:pt>
                <c:pt idx="2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0-924D-8E8C-702FB338833D}"/>
            </c:ext>
          </c:extLst>
        </c:ser>
        <c:ser>
          <c:idx val="1"/>
          <c:order val="1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Sheet2!$S$27:$S$29</c:f>
              <c:strCache>
                <c:ptCount val="3"/>
                <c:pt idx="0">
                  <c:v>Average Existing Home</c:v>
                </c:pt>
                <c:pt idx="1">
                  <c:v>Average UK New Build</c:v>
                </c:pt>
                <c:pt idx="2">
                  <c:v>EnerPHit</c:v>
                </c:pt>
              </c:strCache>
            </c:strRef>
          </c:cat>
          <c:val>
            <c:numRef>
              <c:f>Sheet2!$U$27:$U$29</c:f>
              <c:numCache>
                <c:formatCode>General</c:formatCode>
                <c:ptCount val="3"/>
                <c:pt idx="2">
                  <c:v>22.9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20-924D-8E8C-702FB338833D}"/>
            </c:ext>
          </c:extLst>
        </c:ser>
        <c:ser>
          <c:idx val="2"/>
          <c:order val="2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Sheet2!$S$27:$S$29</c:f>
              <c:strCache>
                <c:ptCount val="3"/>
                <c:pt idx="0">
                  <c:v>Average Existing Home</c:v>
                </c:pt>
                <c:pt idx="1">
                  <c:v>Average UK New Build</c:v>
                </c:pt>
                <c:pt idx="2">
                  <c:v>EnerPHit</c:v>
                </c:pt>
              </c:strCache>
            </c:strRef>
          </c:cat>
          <c:val>
            <c:numRef>
              <c:f>Sheet2!$V$27:$V$29</c:f>
              <c:numCache>
                <c:formatCode>General</c:formatCode>
                <c:ptCount val="3"/>
                <c:pt idx="2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20-924D-8E8C-702FB3388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33631039"/>
        <c:axId val="1239281247"/>
      </c:barChart>
      <c:catAx>
        <c:axId val="123363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239281247"/>
        <c:crosses val="autoZero"/>
        <c:auto val="1"/>
        <c:lblAlgn val="ctr"/>
        <c:lblOffset val="100"/>
        <c:noMultiLvlLbl val="0"/>
      </c:catAx>
      <c:valAx>
        <c:axId val="1239281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kWh/m2.a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23363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Example 1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Sheet2!$G$3:$G$4</c:f>
              <c:strCache>
                <c:ptCount val="2"/>
                <c:pt idx="0">
                  <c:v>Initial Energy Demand</c:v>
                </c:pt>
                <c:pt idx="1">
                  <c:v>Energy Demand Post Retrofit</c:v>
                </c:pt>
              </c:strCache>
            </c:strRef>
          </c:cat>
          <c:val>
            <c:numRef>
              <c:f>Sheet2!$I$3:$I$4</c:f>
              <c:numCache>
                <c:formatCode>General</c:formatCode>
                <c:ptCount val="2"/>
                <c:pt idx="0">
                  <c:v>186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4B-4042-B36A-7E4B7462E449}"/>
            </c:ext>
          </c:extLst>
        </c:ser>
        <c:ser>
          <c:idx val="1"/>
          <c:order val="1"/>
          <c:tx>
            <c:v>Example 2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Sheet2!$G$3:$G$4</c:f>
              <c:strCache>
                <c:ptCount val="2"/>
                <c:pt idx="0">
                  <c:v>Initial Energy Demand</c:v>
                </c:pt>
                <c:pt idx="1">
                  <c:v>Energy Demand Post Retrofit</c:v>
                </c:pt>
              </c:strCache>
            </c:strRef>
          </c:cat>
          <c:val>
            <c:numRef>
              <c:f>Sheet2!$J$3:$J$4</c:f>
              <c:numCache>
                <c:formatCode>General</c:formatCode>
                <c:ptCount val="2"/>
                <c:pt idx="0">
                  <c:v>252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4B-4042-B36A-7E4B7462E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873648"/>
        <c:axId val="197875328"/>
      </c:barChart>
      <c:catAx>
        <c:axId val="19787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75328"/>
        <c:crosses val="autoZero"/>
        <c:auto val="1"/>
        <c:lblAlgn val="ctr"/>
        <c:lblOffset val="100"/>
        <c:noMultiLvlLbl val="0"/>
      </c:catAx>
      <c:valAx>
        <c:axId val="19787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kWh/m2.a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7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9099A8-7C06-4B17-8157-9244F964ED7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20AD24-FD11-491B-8F85-A5EC6C4A2E95}">
      <dgm:prSet phldrT="[Text]"/>
      <dgm:spPr/>
      <dgm:t>
        <a:bodyPr/>
        <a:lstStyle/>
        <a:p>
          <a:r>
            <a:rPr lang="en-GB"/>
            <a:t>Better  Energy Performance</a:t>
          </a:r>
          <a:endParaRPr lang="en-GB" dirty="0"/>
        </a:p>
      </dgm:t>
    </dgm:pt>
    <dgm:pt modelId="{47E61D29-C7AB-496F-B8DE-D7E5DBEC5619}" type="parTrans" cxnId="{F0451AE0-7EAD-47DE-A0AB-5B587C140A0C}">
      <dgm:prSet/>
      <dgm:spPr/>
      <dgm:t>
        <a:bodyPr/>
        <a:lstStyle/>
        <a:p>
          <a:endParaRPr lang="en-GB"/>
        </a:p>
      </dgm:t>
    </dgm:pt>
    <dgm:pt modelId="{CF647143-D066-48C1-9060-9555BA5276EB}" type="sibTrans" cxnId="{F0451AE0-7EAD-47DE-A0AB-5B587C140A0C}">
      <dgm:prSet/>
      <dgm:spPr/>
      <dgm:t>
        <a:bodyPr/>
        <a:lstStyle/>
        <a:p>
          <a:endParaRPr lang="en-GB"/>
        </a:p>
      </dgm:t>
    </dgm:pt>
    <dgm:pt modelId="{52B564C1-8634-4D8F-9997-7EAB5BA85345}">
      <dgm:prSet phldrT="[Text]"/>
      <dgm:spPr/>
      <dgm:t>
        <a:bodyPr/>
        <a:lstStyle/>
        <a:p>
          <a:r>
            <a:rPr lang="en-GB" dirty="0"/>
            <a:t>Greater Occupant Comfort</a:t>
          </a:r>
        </a:p>
      </dgm:t>
    </dgm:pt>
    <dgm:pt modelId="{8682CE1D-7640-4BC0-BBE4-21A12572DAEB}" type="parTrans" cxnId="{08D22D6F-FE21-4C4C-91C7-146A5A21871B}">
      <dgm:prSet/>
      <dgm:spPr/>
      <dgm:t>
        <a:bodyPr/>
        <a:lstStyle/>
        <a:p>
          <a:endParaRPr lang="en-GB"/>
        </a:p>
      </dgm:t>
    </dgm:pt>
    <dgm:pt modelId="{4BADB4A0-B0F7-46CB-A9B7-77B4EB715401}" type="sibTrans" cxnId="{08D22D6F-FE21-4C4C-91C7-146A5A21871B}">
      <dgm:prSet/>
      <dgm:spPr/>
      <dgm:t>
        <a:bodyPr/>
        <a:lstStyle/>
        <a:p>
          <a:endParaRPr lang="en-GB"/>
        </a:p>
      </dgm:t>
    </dgm:pt>
    <dgm:pt modelId="{0581BB33-5540-4391-B41F-55EC4B5521DB}">
      <dgm:prSet phldrT="[Text]"/>
      <dgm:spPr/>
      <dgm:t>
        <a:bodyPr/>
        <a:lstStyle/>
        <a:p>
          <a:r>
            <a:rPr lang="en-GB" dirty="0"/>
            <a:t>Comparable Capital cost</a:t>
          </a:r>
        </a:p>
      </dgm:t>
    </dgm:pt>
    <dgm:pt modelId="{0193CF29-400D-4721-BCA0-A5FDBE350701}" type="parTrans" cxnId="{AD056486-AEFA-4066-84CE-DA066FCA5D8F}">
      <dgm:prSet/>
      <dgm:spPr/>
      <dgm:t>
        <a:bodyPr/>
        <a:lstStyle/>
        <a:p>
          <a:endParaRPr lang="en-GB"/>
        </a:p>
      </dgm:t>
    </dgm:pt>
    <dgm:pt modelId="{170BFFE5-1C20-43CB-81D0-BA860A6A3A2B}" type="sibTrans" cxnId="{AD056486-AEFA-4066-84CE-DA066FCA5D8F}">
      <dgm:prSet/>
      <dgm:spPr/>
      <dgm:t>
        <a:bodyPr/>
        <a:lstStyle/>
        <a:p>
          <a:endParaRPr lang="en-GB"/>
        </a:p>
      </dgm:t>
    </dgm:pt>
    <dgm:pt modelId="{E0F5E0A5-0443-45DE-9C50-450218C699BC}">
      <dgm:prSet/>
      <dgm:spPr/>
      <dgm:t>
        <a:bodyPr/>
        <a:lstStyle/>
        <a:p>
          <a:r>
            <a:rPr lang="en-GB" dirty="0"/>
            <a:t>Lower running costs</a:t>
          </a:r>
        </a:p>
      </dgm:t>
    </dgm:pt>
    <dgm:pt modelId="{D75CB31C-A687-4DD0-9604-90386CB8AC58}" type="sibTrans" cxnId="{86FAB2D8-5572-48A5-8D28-85011A2BEE5C}">
      <dgm:prSet/>
      <dgm:spPr/>
      <dgm:t>
        <a:bodyPr/>
        <a:lstStyle/>
        <a:p>
          <a:endParaRPr lang="en-GB"/>
        </a:p>
      </dgm:t>
    </dgm:pt>
    <dgm:pt modelId="{4AE2FCAE-F348-4A87-97FC-E90F6E127F1E}" type="parTrans" cxnId="{86FAB2D8-5572-48A5-8D28-85011A2BEE5C}">
      <dgm:prSet/>
      <dgm:spPr/>
      <dgm:t>
        <a:bodyPr/>
        <a:lstStyle/>
        <a:p>
          <a:endParaRPr lang="en-GB"/>
        </a:p>
      </dgm:t>
    </dgm:pt>
    <dgm:pt modelId="{DEE4979C-C09C-4596-88C3-0DEA4CB98397}">
      <dgm:prSet phldrT="[Text]"/>
      <dgm:spPr/>
      <dgm:t>
        <a:bodyPr/>
        <a:lstStyle/>
        <a:p>
          <a:r>
            <a:rPr lang="en-GB" dirty="0"/>
            <a:t>Futureproof:</a:t>
          </a:r>
        </a:p>
        <a:p>
          <a:r>
            <a:rPr lang="en-GB" dirty="0"/>
            <a:t>Passivhaus as a route to Net Zero</a:t>
          </a:r>
        </a:p>
      </dgm:t>
    </dgm:pt>
    <dgm:pt modelId="{4993A3DA-5E3C-45D2-8237-79A333A09A11}" type="sibTrans" cxnId="{3AA02822-F863-4065-9CEC-8E4D29A492CC}">
      <dgm:prSet/>
      <dgm:spPr/>
      <dgm:t>
        <a:bodyPr/>
        <a:lstStyle/>
        <a:p>
          <a:endParaRPr lang="en-GB"/>
        </a:p>
      </dgm:t>
    </dgm:pt>
    <dgm:pt modelId="{C7CCD5C7-67B0-49F9-A391-EA07A5916EB0}" type="parTrans" cxnId="{3AA02822-F863-4065-9CEC-8E4D29A492CC}">
      <dgm:prSet/>
      <dgm:spPr/>
      <dgm:t>
        <a:bodyPr/>
        <a:lstStyle/>
        <a:p>
          <a:endParaRPr lang="en-GB"/>
        </a:p>
      </dgm:t>
    </dgm:pt>
    <dgm:pt modelId="{4CCAA96A-5314-44B4-9546-DE5740975B02}">
      <dgm:prSet phldrT="[Text]"/>
      <dgm:spPr/>
      <dgm:t>
        <a:bodyPr/>
        <a:lstStyle/>
        <a:p>
          <a:r>
            <a:rPr lang="en-GB" dirty="0"/>
            <a:t>Quality now:</a:t>
          </a:r>
        </a:p>
        <a:p>
          <a:r>
            <a:rPr lang="en-GB" dirty="0"/>
            <a:t>Passivhaus as a low risk approach</a:t>
          </a:r>
        </a:p>
      </dgm:t>
    </dgm:pt>
    <dgm:pt modelId="{997696B3-9117-4AE6-BA0E-76C4DCCA0BD0}" type="parTrans" cxnId="{ED7CB874-73A0-435B-AF61-292D1A509C84}">
      <dgm:prSet/>
      <dgm:spPr/>
      <dgm:t>
        <a:bodyPr/>
        <a:lstStyle/>
        <a:p>
          <a:endParaRPr lang="en-US"/>
        </a:p>
      </dgm:t>
    </dgm:pt>
    <dgm:pt modelId="{19280059-C0E1-4EEB-A797-046CA796BEBB}" type="sibTrans" cxnId="{ED7CB874-73A0-435B-AF61-292D1A509C84}">
      <dgm:prSet/>
      <dgm:spPr/>
      <dgm:t>
        <a:bodyPr/>
        <a:lstStyle/>
        <a:p>
          <a:endParaRPr lang="en-US"/>
        </a:p>
      </dgm:t>
    </dgm:pt>
    <dgm:pt modelId="{BAD013FC-D141-44A9-9C37-E87084456AF9}" type="pres">
      <dgm:prSet presAssocID="{F69099A8-7C06-4B17-8157-9244F964ED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BFDFA1E-020A-40C8-892E-FF4234EDD4A3}" type="pres">
      <dgm:prSet presAssocID="{DEE4979C-C09C-4596-88C3-0DEA4CB98397}" presName="hierRoot1" presStyleCnt="0">
        <dgm:presLayoutVars>
          <dgm:hierBranch val="init"/>
        </dgm:presLayoutVars>
      </dgm:prSet>
      <dgm:spPr/>
    </dgm:pt>
    <dgm:pt modelId="{183D17B2-13EF-44F6-8257-358C36C6249D}" type="pres">
      <dgm:prSet presAssocID="{DEE4979C-C09C-4596-88C3-0DEA4CB98397}" presName="rootComposite1" presStyleCnt="0"/>
      <dgm:spPr/>
    </dgm:pt>
    <dgm:pt modelId="{E21AB6ED-271B-4591-B3D4-F293BA44EEFC}" type="pres">
      <dgm:prSet presAssocID="{DEE4979C-C09C-4596-88C3-0DEA4CB98397}" presName="rootText1" presStyleLbl="node0" presStyleIdx="0" presStyleCnt="2" custScaleX="141059" custScaleY="143065" custLinFactX="-455" custLinFactNeighborX="-100000" custLinFactNeighborY="-35828">
        <dgm:presLayoutVars>
          <dgm:chPref val="3"/>
        </dgm:presLayoutVars>
      </dgm:prSet>
      <dgm:spPr/>
    </dgm:pt>
    <dgm:pt modelId="{750DE152-1127-4C8D-A370-9406E9A54CD5}" type="pres">
      <dgm:prSet presAssocID="{DEE4979C-C09C-4596-88C3-0DEA4CB98397}" presName="rootConnector1" presStyleLbl="node1" presStyleIdx="0" presStyleCnt="0"/>
      <dgm:spPr/>
    </dgm:pt>
    <dgm:pt modelId="{65D0BF78-2D51-4F74-8F9B-B0D51EE740FD}" type="pres">
      <dgm:prSet presAssocID="{DEE4979C-C09C-4596-88C3-0DEA4CB98397}" presName="hierChild2" presStyleCnt="0"/>
      <dgm:spPr/>
    </dgm:pt>
    <dgm:pt modelId="{A5275B67-B405-4D81-9C27-9DE5DFFF0497}" type="pres">
      <dgm:prSet presAssocID="{47E61D29-C7AB-496F-B8DE-D7E5DBEC5619}" presName="Name37" presStyleLbl="parChTrans1D2" presStyleIdx="0" presStyleCnt="4"/>
      <dgm:spPr/>
    </dgm:pt>
    <dgm:pt modelId="{A83E1545-DBAC-4FE4-BBC7-4BB97A4E6100}" type="pres">
      <dgm:prSet presAssocID="{4C20AD24-FD11-491B-8F85-A5EC6C4A2E95}" presName="hierRoot2" presStyleCnt="0">
        <dgm:presLayoutVars>
          <dgm:hierBranch val="init"/>
        </dgm:presLayoutVars>
      </dgm:prSet>
      <dgm:spPr/>
    </dgm:pt>
    <dgm:pt modelId="{B8FD43F6-CA92-4B07-AA63-66E38EB208EB}" type="pres">
      <dgm:prSet presAssocID="{4C20AD24-FD11-491B-8F85-A5EC6C4A2E95}" presName="rootComposite" presStyleCnt="0"/>
      <dgm:spPr/>
    </dgm:pt>
    <dgm:pt modelId="{91E474D8-9876-4D2F-86A6-AEFA31F45809}" type="pres">
      <dgm:prSet presAssocID="{4C20AD24-FD11-491B-8F85-A5EC6C4A2E95}" presName="rootText" presStyleLbl="node2" presStyleIdx="0" presStyleCnt="4" custLinFactNeighborX="-239" custLinFactNeighborY="15846">
        <dgm:presLayoutVars>
          <dgm:chPref val="3"/>
        </dgm:presLayoutVars>
      </dgm:prSet>
      <dgm:spPr/>
    </dgm:pt>
    <dgm:pt modelId="{FA8F3245-D492-4A28-B566-F84440C9F798}" type="pres">
      <dgm:prSet presAssocID="{4C20AD24-FD11-491B-8F85-A5EC6C4A2E95}" presName="rootConnector" presStyleLbl="node2" presStyleIdx="0" presStyleCnt="4"/>
      <dgm:spPr/>
    </dgm:pt>
    <dgm:pt modelId="{B200E644-9DB1-450C-A5FC-660F311E1103}" type="pres">
      <dgm:prSet presAssocID="{4C20AD24-FD11-491B-8F85-A5EC6C4A2E95}" presName="hierChild4" presStyleCnt="0"/>
      <dgm:spPr/>
    </dgm:pt>
    <dgm:pt modelId="{374BB828-2714-4ECF-B3C2-27927ACE8B62}" type="pres">
      <dgm:prSet presAssocID="{4C20AD24-FD11-491B-8F85-A5EC6C4A2E95}" presName="hierChild5" presStyleCnt="0"/>
      <dgm:spPr/>
    </dgm:pt>
    <dgm:pt modelId="{EA7CA772-3817-45EC-94E5-219E31C03424}" type="pres">
      <dgm:prSet presAssocID="{8682CE1D-7640-4BC0-BBE4-21A12572DAEB}" presName="Name37" presStyleLbl="parChTrans1D2" presStyleIdx="1" presStyleCnt="4"/>
      <dgm:spPr/>
    </dgm:pt>
    <dgm:pt modelId="{702E2E56-94BF-423F-8BC8-51A6A48C1A15}" type="pres">
      <dgm:prSet presAssocID="{52B564C1-8634-4D8F-9997-7EAB5BA85345}" presName="hierRoot2" presStyleCnt="0">
        <dgm:presLayoutVars>
          <dgm:hierBranch val="init"/>
        </dgm:presLayoutVars>
      </dgm:prSet>
      <dgm:spPr/>
    </dgm:pt>
    <dgm:pt modelId="{490B62F7-9EC1-4393-AE3F-784B9FFF292C}" type="pres">
      <dgm:prSet presAssocID="{52B564C1-8634-4D8F-9997-7EAB5BA85345}" presName="rootComposite" presStyleCnt="0"/>
      <dgm:spPr/>
    </dgm:pt>
    <dgm:pt modelId="{2927E0A4-1715-4A5E-9852-3807153AF683}" type="pres">
      <dgm:prSet presAssocID="{52B564C1-8634-4D8F-9997-7EAB5BA85345}" presName="rootText" presStyleLbl="node2" presStyleIdx="1" presStyleCnt="4" custLinFactNeighborX="-332" custLinFactNeighborY="15846">
        <dgm:presLayoutVars>
          <dgm:chPref val="3"/>
        </dgm:presLayoutVars>
      </dgm:prSet>
      <dgm:spPr/>
    </dgm:pt>
    <dgm:pt modelId="{74D4EC5A-DF36-4A65-9953-4A60E1BCB822}" type="pres">
      <dgm:prSet presAssocID="{52B564C1-8634-4D8F-9997-7EAB5BA85345}" presName="rootConnector" presStyleLbl="node2" presStyleIdx="1" presStyleCnt="4"/>
      <dgm:spPr/>
    </dgm:pt>
    <dgm:pt modelId="{EF23218D-E879-4D64-969B-92B66C39B206}" type="pres">
      <dgm:prSet presAssocID="{52B564C1-8634-4D8F-9997-7EAB5BA85345}" presName="hierChild4" presStyleCnt="0"/>
      <dgm:spPr/>
    </dgm:pt>
    <dgm:pt modelId="{BEDC2170-21A6-4464-AF6B-F2669B3BEEA4}" type="pres">
      <dgm:prSet presAssocID="{52B564C1-8634-4D8F-9997-7EAB5BA85345}" presName="hierChild5" presStyleCnt="0"/>
      <dgm:spPr/>
    </dgm:pt>
    <dgm:pt modelId="{52712F43-0D72-4E4C-898E-D0E70F1BC7F8}" type="pres">
      <dgm:prSet presAssocID="{0193CF29-400D-4721-BCA0-A5FDBE350701}" presName="Name37" presStyleLbl="parChTrans1D2" presStyleIdx="2" presStyleCnt="4"/>
      <dgm:spPr/>
    </dgm:pt>
    <dgm:pt modelId="{120B3D1A-9A14-4082-8EA2-AF1C1567F85F}" type="pres">
      <dgm:prSet presAssocID="{0581BB33-5540-4391-B41F-55EC4B5521DB}" presName="hierRoot2" presStyleCnt="0">
        <dgm:presLayoutVars>
          <dgm:hierBranch val="init"/>
        </dgm:presLayoutVars>
      </dgm:prSet>
      <dgm:spPr/>
    </dgm:pt>
    <dgm:pt modelId="{D24A9C7B-4F43-4336-B0B8-9777FE2891A1}" type="pres">
      <dgm:prSet presAssocID="{0581BB33-5540-4391-B41F-55EC4B5521DB}" presName="rootComposite" presStyleCnt="0"/>
      <dgm:spPr/>
    </dgm:pt>
    <dgm:pt modelId="{C56E074A-55B4-4AD1-B977-815427995146}" type="pres">
      <dgm:prSet presAssocID="{0581BB33-5540-4391-B41F-55EC4B5521DB}" presName="rootText" presStyleLbl="node2" presStyleIdx="2" presStyleCnt="4" custLinFactNeighborX="-424" custLinFactNeighborY="15846">
        <dgm:presLayoutVars>
          <dgm:chPref val="3"/>
        </dgm:presLayoutVars>
      </dgm:prSet>
      <dgm:spPr/>
    </dgm:pt>
    <dgm:pt modelId="{361554BE-1B6A-412D-937D-B89F077FB391}" type="pres">
      <dgm:prSet presAssocID="{0581BB33-5540-4391-B41F-55EC4B5521DB}" presName="rootConnector" presStyleLbl="node2" presStyleIdx="2" presStyleCnt="4"/>
      <dgm:spPr/>
    </dgm:pt>
    <dgm:pt modelId="{CF18E65A-0B41-4D88-837A-862E813A8CAA}" type="pres">
      <dgm:prSet presAssocID="{0581BB33-5540-4391-B41F-55EC4B5521DB}" presName="hierChild4" presStyleCnt="0"/>
      <dgm:spPr/>
    </dgm:pt>
    <dgm:pt modelId="{56F2705A-340A-432A-A617-3E8E1F26A3EE}" type="pres">
      <dgm:prSet presAssocID="{0581BB33-5540-4391-B41F-55EC4B5521DB}" presName="hierChild5" presStyleCnt="0"/>
      <dgm:spPr/>
    </dgm:pt>
    <dgm:pt modelId="{D894F7DD-E058-4782-B053-C60250E7F75A}" type="pres">
      <dgm:prSet presAssocID="{4AE2FCAE-F348-4A87-97FC-E90F6E127F1E}" presName="Name37" presStyleLbl="parChTrans1D2" presStyleIdx="3" presStyleCnt="4"/>
      <dgm:spPr/>
    </dgm:pt>
    <dgm:pt modelId="{4B0EEB1E-DE2F-426E-9411-EAD2BA75DF1D}" type="pres">
      <dgm:prSet presAssocID="{E0F5E0A5-0443-45DE-9C50-450218C699BC}" presName="hierRoot2" presStyleCnt="0">
        <dgm:presLayoutVars>
          <dgm:hierBranch val="init"/>
        </dgm:presLayoutVars>
      </dgm:prSet>
      <dgm:spPr/>
    </dgm:pt>
    <dgm:pt modelId="{2EAFCC7A-1FFF-45CD-ACF0-6910A897CA4C}" type="pres">
      <dgm:prSet presAssocID="{E0F5E0A5-0443-45DE-9C50-450218C699BC}" presName="rootComposite" presStyleCnt="0"/>
      <dgm:spPr/>
    </dgm:pt>
    <dgm:pt modelId="{50306A71-9D22-4068-8F2C-B75FC8BD8352}" type="pres">
      <dgm:prSet presAssocID="{E0F5E0A5-0443-45DE-9C50-450218C699BC}" presName="rootText" presStyleLbl="node2" presStyleIdx="3" presStyleCnt="4" custLinFactNeighborX="-47" custLinFactNeighborY="15846">
        <dgm:presLayoutVars>
          <dgm:chPref val="3"/>
        </dgm:presLayoutVars>
      </dgm:prSet>
      <dgm:spPr/>
    </dgm:pt>
    <dgm:pt modelId="{E0503590-F0EB-4CD7-B2C8-5C485F0A6410}" type="pres">
      <dgm:prSet presAssocID="{E0F5E0A5-0443-45DE-9C50-450218C699BC}" presName="rootConnector" presStyleLbl="node2" presStyleIdx="3" presStyleCnt="4"/>
      <dgm:spPr/>
    </dgm:pt>
    <dgm:pt modelId="{EE6D9AB0-4890-4E60-A9C2-78F75972C759}" type="pres">
      <dgm:prSet presAssocID="{E0F5E0A5-0443-45DE-9C50-450218C699BC}" presName="hierChild4" presStyleCnt="0"/>
      <dgm:spPr/>
    </dgm:pt>
    <dgm:pt modelId="{AB48496E-A0E3-475F-AC0F-E4815E1A2169}" type="pres">
      <dgm:prSet presAssocID="{E0F5E0A5-0443-45DE-9C50-450218C699BC}" presName="hierChild5" presStyleCnt="0"/>
      <dgm:spPr/>
    </dgm:pt>
    <dgm:pt modelId="{538B744D-E6FB-4842-A545-BC65A920A771}" type="pres">
      <dgm:prSet presAssocID="{DEE4979C-C09C-4596-88C3-0DEA4CB98397}" presName="hierChild3" presStyleCnt="0"/>
      <dgm:spPr/>
    </dgm:pt>
    <dgm:pt modelId="{5C7291B7-C861-4DE4-8E78-645404FF8D84}" type="pres">
      <dgm:prSet presAssocID="{4CCAA96A-5314-44B4-9546-DE5740975B02}" presName="hierRoot1" presStyleCnt="0">
        <dgm:presLayoutVars>
          <dgm:hierBranch val="init"/>
        </dgm:presLayoutVars>
      </dgm:prSet>
      <dgm:spPr/>
    </dgm:pt>
    <dgm:pt modelId="{D897FF48-54D5-4BDE-A6DC-32FAEEFE5F4B}" type="pres">
      <dgm:prSet presAssocID="{4CCAA96A-5314-44B4-9546-DE5740975B02}" presName="rootComposite1" presStyleCnt="0"/>
      <dgm:spPr/>
    </dgm:pt>
    <dgm:pt modelId="{50ED77BC-9B2E-4052-ACAE-9E79452423DE}" type="pres">
      <dgm:prSet presAssocID="{4CCAA96A-5314-44B4-9546-DE5740975B02}" presName="rootText1" presStyleLbl="node0" presStyleIdx="1" presStyleCnt="2" custScaleX="135528" custScaleY="143065" custLinFactNeighborX="-83661" custLinFactNeighborY="-34876">
        <dgm:presLayoutVars>
          <dgm:chPref val="3"/>
        </dgm:presLayoutVars>
      </dgm:prSet>
      <dgm:spPr/>
    </dgm:pt>
    <dgm:pt modelId="{EE058885-72AE-4A90-A352-5642598DC3F1}" type="pres">
      <dgm:prSet presAssocID="{4CCAA96A-5314-44B4-9546-DE5740975B02}" presName="rootConnector1" presStyleLbl="node1" presStyleIdx="0" presStyleCnt="0"/>
      <dgm:spPr/>
    </dgm:pt>
    <dgm:pt modelId="{300908DF-DC78-4A9C-8999-5AFE00E6D837}" type="pres">
      <dgm:prSet presAssocID="{4CCAA96A-5314-44B4-9546-DE5740975B02}" presName="hierChild2" presStyleCnt="0"/>
      <dgm:spPr/>
    </dgm:pt>
    <dgm:pt modelId="{388BC1A7-5A58-4E26-9CE1-2F85A7BE0EE9}" type="pres">
      <dgm:prSet presAssocID="{4CCAA96A-5314-44B4-9546-DE5740975B02}" presName="hierChild3" presStyleCnt="0"/>
      <dgm:spPr/>
    </dgm:pt>
  </dgm:ptLst>
  <dgm:cxnLst>
    <dgm:cxn modelId="{10D62307-23A6-4A0D-9FBE-51E908EC3671}" type="presOf" srcId="{47E61D29-C7AB-496F-B8DE-D7E5DBEC5619}" destId="{A5275B67-B405-4D81-9C27-9DE5DFFF0497}" srcOrd="0" destOrd="0" presId="urn:microsoft.com/office/officeart/2005/8/layout/orgChart1"/>
    <dgm:cxn modelId="{3AA02822-F863-4065-9CEC-8E4D29A492CC}" srcId="{F69099A8-7C06-4B17-8157-9244F964ED7D}" destId="{DEE4979C-C09C-4596-88C3-0DEA4CB98397}" srcOrd="0" destOrd="0" parTransId="{C7CCD5C7-67B0-49F9-A391-EA07A5916EB0}" sibTransId="{4993A3DA-5E3C-45D2-8237-79A333A09A11}"/>
    <dgm:cxn modelId="{5B35DF2B-946D-48A7-9E63-C2E5DE754AEC}" type="presOf" srcId="{E0F5E0A5-0443-45DE-9C50-450218C699BC}" destId="{50306A71-9D22-4068-8F2C-B75FC8BD8352}" srcOrd="0" destOrd="0" presId="urn:microsoft.com/office/officeart/2005/8/layout/orgChart1"/>
    <dgm:cxn modelId="{715A8535-201B-4C47-AEB9-18D6505B60D1}" type="presOf" srcId="{0581BB33-5540-4391-B41F-55EC4B5521DB}" destId="{361554BE-1B6A-412D-937D-B89F077FB391}" srcOrd="1" destOrd="0" presId="urn:microsoft.com/office/officeart/2005/8/layout/orgChart1"/>
    <dgm:cxn modelId="{5C8B4146-8918-4D76-8E61-DDA9D34D1815}" type="presOf" srcId="{4C20AD24-FD11-491B-8F85-A5EC6C4A2E95}" destId="{FA8F3245-D492-4A28-B566-F84440C9F798}" srcOrd="1" destOrd="0" presId="urn:microsoft.com/office/officeart/2005/8/layout/orgChart1"/>
    <dgm:cxn modelId="{31151869-AE8B-44E8-85B2-04C3B7CCB614}" type="presOf" srcId="{4AE2FCAE-F348-4A87-97FC-E90F6E127F1E}" destId="{D894F7DD-E058-4782-B053-C60250E7F75A}" srcOrd="0" destOrd="0" presId="urn:microsoft.com/office/officeart/2005/8/layout/orgChart1"/>
    <dgm:cxn modelId="{4328314E-094C-4E3F-BFEF-94D16E83468E}" type="presOf" srcId="{F69099A8-7C06-4B17-8157-9244F964ED7D}" destId="{BAD013FC-D141-44A9-9C37-E87084456AF9}" srcOrd="0" destOrd="0" presId="urn:microsoft.com/office/officeart/2005/8/layout/orgChart1"/>
    <dgm:cxn modelId="{08D22D6F-FE21-4C4C-91C7-146A5A21871B}" srcId="{DEE4979C-C09C-4596-88C3-0DEA4CB98397}" destId="{52B564C1-8634-4D8F-9997-7EAB5BA85345}" srcOrd="1" destOrd="0" parTransId="{8682CE1D-7640-4BC0-BBE4-21A12572DAEB}" sibTransId="{4BADB4A0-B0F7-46CB-A9B7-77B4EB715401}"/>
    <dgm:cxn modelId="{7E73646F-FFDA-4E9D-9AC7-9E9F0E9BC703}" type="presOf" srcId="{4C20AD24-FD11-491B-8F85-A5EC6C4A2E95}" destId="{91E474D8-9876-4D2F-86A6-AEFA31F45809}" srcOrd="0" destOrd="0" presId="urn:microsoft.com/office/officeart/2005/8/layout/orgChart1"/>
    <dgm:cxn modelId="{05BCA550-2BAF-4A3C-870D-6541E68CF221}" type="presOf" srcId="{E0F5E0A5-0443-45DE-9C50-450218C699BC}" destId="{E0503590-F0EB-4CD7-B2C8-5C485F0A6410}" srcOrd="1" destOrd="0" presId="urn:microsoft.com/office/officeart/2005/8/layout/orgChart1"/>
    <dgm:cxn modelId="{ED7CB874-73A0-435B-AF61-292D1A509C84}" srcId="{F69099A8-7C06-4B17-8157-9244F964ED7D}" destId="{4CCAA96A-5314-44B4-9546-DE5740975B02}" srcOrd="1" destOrd="0" parTransId="{997696B3-9117-4AE6-BA0E-76C4DCCA0BD0}" sibTransId="{19280059-C0E1-4EEB-A797-046CA796BEBB}"/>
    <dgm:cxn modelId="{AD056486-AEFA-4066-84CE-DA066FCA5D8F}" srcId="{DEE4979C-C09C-4596-88C3-0DEA4CB98397}" destId="{0581BB33-5540-4391-B41F-55EC4B5521DB}" srcOrd="2" destOrd="0" parTransId="{0193CF29-400D-4721-BCA0-A5FDBE350701}" sibTransId="{170BFFE5-1C20-43CB-81D0-BA860A6A3A2B}"/>
    <dgm:cxn modelId="{3BC6C79F-3909-4D12-996F-B853CEFFB1AF}" type="presOf" srcId="{DEE4979C-C09C-4596-88C3-0DEA4CB98397}" destId="{E21AB6ED-271B-4591-B3D4-F293BA44EEFC}" srcOrd="0" destOrd="0" presId="urn:microsoft.com/office/officeart/2005/8/layout/orgChart1"/>
    <dgm:cxn modelId="{D52784AA-A454-40D8-93BA-5093BBF264C9}" type="presOf" srcId="{0193CF29-400D-4721-BCA0-A5FDBE350701}" destId="{52712F43-0D72-4E4C-898E-D0E70F1BC7F8}" srcOrd="0" destOrd="0" presId="urn:microsoft.com/office/officeart/2005/8/layout/orgChart1"/>
    <dgm:cxn modelId="{75C61AC2-10D6-4E97-B508-626E509C5552}" type="presOf" srcId="{8682CE1D-7640-4BC0-BBE4-21A12572DAEB}" destId="{EA7CA772-3817-45EC-94E5-219E31C03424}" srcOrd="0" destOrd="0" presId="urn:microsoft.com/office/officeart/2005/8/layout/orgChart1"/>
    <dgm:cxn modelId="{4AD316D1-C6B0-43C0-85CF-5BD5E79DF49C}" type="presOf" srcId="{52B564C1-8634-4D8F-9997-7EAB5BA85345}" destId="{74D4EC5A-DF36-4A65-9953-4A60E1BCB822}" srcOrd="1" destOrd="0" presId="urn:microsoft.com/office/officeart/2005/8/layout/orgChart1"/>
    <dgm:cxn modelId="{8C2132D3-D363-49AF-897C-57A34041C625}" type="presOf" srcId="{DEE4979C-C09C-4596-88C3-0DEA4CB98397}" destId="{750DE152-1127-4C8D-A370-9406E9A54CD5}" srcOrd="1" destOrd="0" presId="urn:microsoft.com/office/officeart/2005/8/layout/orgChart1"/>
    <dgm:cxn modelId="{86FAB2D8-5572-48A5-8D28-85011A2BEE5C}" srcId="{DEE4979C-C09C-4596-88C3-0DEA4CB98397}" destId="{E0F5E0A5-0443-45DE-9C50-450218C699BC}" srcOrd="3" destOrd="0" parTransId="{4AE2FCAE-F348-4A87-97FC-E90F6E127F1E}" sibTransId="{D75CB31C-A687-4DD0-9604-90386CB8AC58}"/>
    <dgm:cxn modelId="{503F3ADF-8393-4B7C-A554-CBE237F1BDF9}" type="presOf" srcId="{4CCAA96A-5314-44B4-9546-DE5740975B02}" destId="{EE058885-72AE-4A90-A352-5642598DC3F1}" srcOrd="1" destOrd="0" presId="urn:microsoft.com/office/officeart/2005/8/layout/orgChart1"/>
    <dgm:cxn modelId="{F0451AE0-7EAD-47DE-A0AB-5B587C140A0C}" srcId="{DEE4979C-C09C-4596-88C3-0DEA4CB98397}" destId="{4C20AD24-FD11-491B-8F85-A5EC6C4A2E95}" srcOrd="0" destOrd="0" parTransId="{47E61D29-C7AB-496F-B8DE-D7E5DBEC5619}" sibTransId="{CF647143-D066-48C1-9060-9555BA5276EB}"/>
    <dgm:cxn modelId="{2320D4E8-C354-4553-AD51-179EEE3DD615}" type="presOf" srcId="{52B564C1-8634-4D8F-9997-7EAB5BA85345}" destId="{2927E0A4-1715-4A5E-9852-3807153AF683}" srcOrd="0" destOrd="0" presId="urn:microsoft.com/office/officeart/2005/8/layout/orgChart1"/>
    <dgm:cxn modelId="{817B5AEC-8842-4388-A0E8-7A9654DC4E5D}" type="presOf" srcId="{0581BB33-5540-4391-B41F-55EC4B5521DB}" destId="{C56E074A-55B4-4AD1-B977-815427995146}" srcOrd="0" destOrd="0" presId="urn:microsoft.com/office/officeart/2005/8/layout/orgChart1"/>
    <dgm:cxn modelId="{0B3914EF-5ECA-4977-A8D0-6F2DE8FDB6B5}" type="presOf" srcId="{4CCAA96A-5314-44B4-9546-DE5740975B02}" destId="{50ED77BC-9B2E-4052-ACAE-9E79452423DE}" srcOrd="0" destOrd="0" presId="urn:microsoft.com/office/officeart/2005/8/layout/orgChart1"/>
    <dgm:cxn modelId="{6B6A4AC6-5323-4B17-AA1F-824BDF059763}" type="presParOf" srcId="{BAD013FC-D141-44A9-9C37-E87084456AF9}" destId="{FBFDFA1E-020A-40C8-892E-FF4234EDD4A3}" srcOrd="0" destOrd="0" presId="urn:microsoft.com/office/officeart/2005/8/layout/orgChart1"/>
    <dgm:cxn modelId="{9423727B-D322-419E-A21E-353F0AFBC754}" type="presParOf" srcId="{FBFDFA1E-020A-40C8-892E-FF4234EDD4A3}" destId="{183D17B2-13EF-44F6-8257-358C36C6249D}" srcOrd="0" destOrd="0" presId="urn:microsoft.com/office/officeart/2005/8/layout/orgChart1"/>
    <dgm:cxn modelId="{8DEE12CA-20EF-4043-B4C4-AEC8A9DFAFF0}" type="presParOf" srcId="{183D17B2-13EF-44F6-8257-358C36C6249D}" destId="{E21AB6ED-271B-4591-B3D4-F293BA44EEFC}" srcOrd="0" destOrd="0" presId="urn:microsoft.com/office/officeart/2005/8/layout/orgChart1"/>
    <dgm:cxn modelId="{71CEC48A-79C3-4ABC-A223-784C1D99A4B2}" type="presParOf" srcId="{183D17B2-13EF-44F6-8257-358C36C6249D}" destId="{750DE152-1127-4C8D-A370-9406E9A54CD5}" srcOrd="1" destOrd="0" presId="urn:microsoft.com/office/officeart/2005/8/layout/orgChart1"/>
    <dgm:cxn modelId="{17F95B7F-0C0E-4181-A87B-9C8080EA9AC5}" type="presParOf" srcId="{FBFDFA1E-020A-40C8-892E-FF4234EDD4A3}" destId="{65D0BF78-2D51-4F74-8F9B-B0D51EE740FD}" srcOrd="1" destOrd="0" presId="urn:microsoft.com/office/officeart/2005/8/layout/orgChart1"/>
    <dgm:cxn modelId="{49E9E50E-B70D-437D-8DD5-4EB202C66C5A}" type="presParOf" srcId="{65D0BF78-2D51-4F74-8F9B-B0D51EE740FD}" destId="{A5275B67-B405-4D81-9C27-9DE5DFFF0497}" srcOrd="0" destOrd="0" presId="urn:microsoft.com/office/officeart/2005/8/layout/orgChart1"/>
    <dgm:cxn modelId="{019F7E80-B102-46D5-93E6-136E04834893}" type="presParOf" srcId="{65D0BF78-2D51-4F74-8F9B-B0D51EE740FD}" destId="{A83E1545-DBAC-4FE4-BBC7-4BB97A4E6100}" srcOrd="1" destOrd="0" presId="urn:microsoft.com/office/officeart/2005/8/layout/orgChart1"/>
    <dgm:cxn modelId="{1B73E95B-07AE-45EA-8A81-28B78646575F}" type="presParOf" srcId="{A83E1545-DBAC-4FE4-BBC7-4BB97A4E6100}" destId="{B8FD43F6-CA92-4B07-AA63-66E38EB208EB}" srcOrd="0" destOrd="0" presId="urn:microsoft.com/office/officeart/2005/8/layout/orgChart1"/>
    <dgm:cxn modelId="{B6A2ED7C-E992-44A9-9F3B-92C8F1A994F6}" type="presParOf" srcId="{B8FD43F6-CA92-4B07-AA63-66E38EB208EB}" destId="{91E474D8-9876-4D2F-86A6-AEFA31F45809}" srcOrd="0" destOrd="0" presId="urn:microsoft.com/office/officeart/2005/8/layout/orgChart1"/>
    <dgm:cxn modelId="{AD5F98FA-E4A0-4A43-82C8-F85270089CD3}" type="presParOf" srcId="{B8FD43F6-CA92-4B07-AA63-66E38EB208EB}" destId="{FA8F3245-D492-4A28-B566-F84440C9F798}" srcOrd="1" destOrd="0" presId="urn:microsoft.com/office/officeart/2005/8/layout/orgChart1"/>
    <dgm:cxn modelId="{EB2E473B-8014-408C-B2C1-71BAD4013E76}" type="presParOf" srcId="{A83E1545-DBAC-4FE4-BBC7-4BB97A4E6100}" destId="{B200E644-9DB1-450C-A5FC-660F311E1103}" srcOrd="1" destOrd="0" presId="urn:microsoft.com/office/officeart/2005/8/layout/orgChart1"/>
    <dgm:cxn modelId="{9EF6250F-7E4F-4025-A390-2C51DF5D73A5}" type="presParOf" srcId="{A83E1545-DBAC-4FE4-BBC7-4BB97A4E6100}" destId="{374BB828-2714-4ECF-B3C2-27927ACE8B62}" srcOrd="2" destOrd="0" presId="urn:microsoft.com/office/officeart/2005/8/layout/orgChart1"/>
    <dgm:cxn modelId="{F205681A-0203-4928-948E-EA1D6F8350F5}" type="presParOf" srcId="{65D0BF78-2D51-4F74-8F9B-B0D51EE740FD}" destId="{EA7CA772-3817-45EC-94E5-219E31C03424}" srcOrd="2" destOrd="0" presId="urn:microsoft.com/office/officeart/2005/8/layout/orgChart1"/>
    <dgm:cxn modelId="{FDDDFDC5-A83D-4F51-BEAD-EC92CBF18EE3}" type="presParOf" srcId="{65D0BF78-2D51-4F74-8F9B-B0D51EE740FD}" destId="{702E2E56-94BF-423F-8BC8-51A6A48C1A15}" srcOrd="3" destOrd="0" presId="urn:microsoft.com/office/officeart/2005/8/layout/orgChart1"/>
    <dgm:cxn modelId="{63EE80F6-02E3-4E56-A074-55683B548E88}" type="presParOf" srcId="{702E2E56-94BF-423F-8BC8-51A6A48C1A15}" destId="{490B62F7-9EC1-4393-AE3F-784B9FFF292C}" srcOrd="0" destOrd="0" presId="urn:microsoft.com/office/officeart/2005/8/layout/orgChart1"/>
    <dgm:cxn modelId="{B335C260-3054-479A-BBA0-5F32B27B25A0}" type="presParOf" srcId="{490B62F7-9EC1-4393-AE3F-784B9FFF292C}" destId="{2927E0A4-1715-4A5E-9852-3807153AF683}" srcOrd="0" destOrd="0" presId="urn:microsoft.com/office/officeart/2005/8/layout/orgChart1"/>
    <dgm:cxn modelId="{51C90D70-984B-4F2F-98B5-29EB2A43BD76}" type="presParOf" srcId="{490B62F7-9EC1-4393-AE3F-784B9FFF292C}" destId="{74D4EC5A-DF36-4A65-9953-4A60E1BCB822}" srcOrd="1" destOrd="0" presId="urn:microsoft.com/office/officeart/2005/8/layout/orgChart1"/>
    <dgm:cxn modelId="{6B51B494-F1A6-4CDC-9EC9-B5F4FF256260}" type="presParOf" srcId="{702E2E56-94BF-423F-8BC8-51A6A48C1A15}" destId="{EF23218D-E879-4D64-969B-92B66C39B206}" srcOrd="1" destOrd="0" presId="urn:microsoft.com/office/officeart/2005/8/layout/orgChart1"/>
    <dgm:cxn modelId="{CE9B84E4-6410-4C26-A291-13DDA3B9D81B}" type="presParOf" srcId="{702E2E56-94BF-423F-8BC8-51A6A48C1A15}" destId="{BEDC2170-21A6-4464-AF6B-F2669B3BEEA4}" srcOrd="2" destOrd="0" presId="urn:microsoft.com/office/officeart/2005/8/layout/orgChart1"/>
    <dgm:cxn modelId="{CEE48603-24B5-44C6-920D-2D85C8A827A9}" type="presParOf" srcId="{65D0BF78-2D51-4F74-8F9B-B0D51EE740FD}" destId="{52712F43-0D72-4E4C-898E-D0E70F1BC7F8}" srcOrd="4" destOrd="0" presId="urn:microsoft.com/office/officeart/2005/8/layout/orgChart1"/>
    <dgm:cxn modelId="{FB1FEA78-F4E1-4D41-8268-5A52AFB19C58}" type="presParOf" srcId="{65D0BF78-2D51-4F74-8F9B-B0D51EE740FD}" destId="{120B3D1A-9A14-4082-8EA2-AF1C1567F85F}" srcOrd="5" destOrd="0" presId="urn:microsoft.com/office/officeart/2005/8/layout/orgChart1"/>
    <dgm:cxn modelId="{9BD8C8DF-143C-48C5-AE48-D0068DDA0F39}" type="presParOf" srcId="{120B3D1A-9A14-4082-8EA2-AF1C1567F85F}" destId="{D24A9C7B-4F43-4336-B0B8-9777FE2891A1}" srcOrd="0" destOrd="0" presId="urn:microsoft.com/office/officeart/2005/8/layout/orgChart1"/>
    <dgm:cxn modelId="{3863BA9D-377E-4494-8347-40ACAE51479C}" type="presParOf" srcId="{D24A9C7B-4F43-4336-B0B8-9777FE2891A1}" destId="{C56E074A-55B4-4AD1-B977-815427995146}" srcOrd="0" destOrd="0" presId="urn:microsoft.com/office/officeart/2005/8/layout/orgChart1"/>
    <dgm:cxn modelId="{8DC089F7-D4FD-48EE-B264-AF30E42E1A1F}" type="presParOf" srcId="{D24A9C7B-4F43-4336-B0B8-9777FE2891A1}" destId="{361554BE-1B6A-412D-937D-B89F077FB391}" srcOrd="1" destOrd="0" presId="urn:microsoft.com/office/officeart/2005/8/layout/orgChart1"/>
    <dgm:cxn modelId="{10F11C24-B2D2-4704-B589-333F39446350}" type="presParOf" srcId="{120B3D1A-9A14-4082-8EA2-AF1C1567F85F}" destId="{CF18E65A-0B41-4D88-837A-862E813A8CAA}" srcOrd="1" destOrd="0" presId="urn:microsoft.com/office/officeart/2005/8/layout/orgChart1"/>
    <dgm:cxn modelId="{11EAA7B2-5754-488A-8C42-AEA462F2FBE0}" type="presParOf" srcId="{120B3D1A-9A14-4082-8EA2-AF1C1567F85F}" destId="{56F2705A-340A-432A-A617-3E8E1F26A3EE}" srcOrd="2" destOrd="0" presId="urn:microsoft.com/office/officeart/2005/8/layout/orgChart1"/>
    <dgm:cxn modelId="{057681A8-0522-422C-97EE-4C5FB370E265}" type="presParOf" srcId="{65D0BF78-2D51-4F74-8F9B-B0D51EE740FD}" destId="{D894F7DD-E058-4782-B053-C60250E7F75A}" srcOrd="6" destOrd="0" presId="urn:microsoft.com/office/officeart/2005/8/layout/orgChart1"/>
    <dgm:cxn modelId="{31FAA776-2D44-4602-9282-2A5AF98C822E}" type="presParOf" srcId="{65D0BF78-2D51-4F74-8F9B-B0D51EE740FD}" destId="{4B0EEB1E-DE2F-426E-9411-EAD2BA75DF1D}" srcOrd="7" destOrd="0" presId="urn:microsoft.com/office/officeart/2005/8/layout/orgChart1"/>
    <dgm:cxn modelId="{35D8EE09-49D4-4C44-A2E2-793A2AFCE638}" type="presParOf" srcId="{4B0EEB1E-DE2F-426E-9411-EAD2BA75DF1D}" destId="{2EAFCC7A-1FFF-45CD-ACF0-6910A897CA4C}" srcOrd="0" destOrd="0" presId="urn:microsoft.com/office/officeart/2005/8/layout/orgChart1"/>
    <dgm:cxn modelId="{C26673FD-7B9B-4BBB-A7C9-7DD38F6C587B}" type="presParOf" srcId="{2EAFCC7A-1FFF-45CD-ACF0-6910A897CA4C}" destId="{50306A71-9D22-4068-8F2C-B75FC8BD8352}" srcOrd="0" destOrd="0" presId="urn:microsoft.com/office/officeart/2005/8/layout/orgChart1"/>
    <dgm:cxn modelId="{9B3E8AFC-CCC3-42BE-8E6B-E6D4ABF13647}" type="presParOf" srcId="{2EAFCC7A-1FFF-45CD-ACF0-6910A897CA4C}" destId="{E0503590-F0EB-4CD7-B2C8-5C485F0A6410}" srcOrd="1" destOrd="0" presId="urn:microsoft.com/office/officeart/2005/8/layout/orgChart1"/>
    <dgm:cxn modelId="{71575DFD-BA99-414F-9578-4B13E9722591}" type="presParOf" srcId="{4B0EEB1E-DE2F-426E-9411-EAD2BA75DF1D}" destId="{EE6D9AB0-4890-4E60-A9C2-78F75972C759}" srcOrd="1" destOrd="0" presId="urn:microsoft.com/office/officeart/2005/8/layout/orgChart1"/>
    <dgm:cxn modelId="{F955F4B2-98F3-43B2-B7CD-DFF688835FC1}" type="presParOf" srcId="{4B0EEB1E-DE2F-426E-9411-EAD2BA75DF1D}" destId="{AB48496E-A0E3-475F-AC0F-E4815E1A2169}" srcOrd="2" destOrd="0" presId="urn:microsoft.com/office/officeart/2005/8/layout/orgChart1"/>
    <dgm:cxn modelId="{DD28150E-9347-425D-B478-B7BFC120062D}" type="presParOf" srcId="{FBFDFA1E-020A-40C8-892E-FF4234EDD4A3}" destId="{538B744D-E6FB-4842-A545-BC65A920A771}" srcOrd="2" destOrd="0" presId="urn:microsoft.com/office/officeart/2005/8/layout/orgChart1"/>
    <dgm:cxn modelId="{432773C9-EEEE-4823-835D-FF967AB96050}" type="presParOf" srcId="{BAD013FC-D141-44A9-9C37-E87084456AF9}" destId="{5C7291B7-C861-4DE4-8E78-645404FF8D84}" srcOrd="1" destOrd="0" presId="urn:microsoft.com/office/officeart/2005/8/layout/orgChart1"/>
    <dgm:cxn modelId="{0F9F809A-2B77-4ADD-A43B-A994AF324851}" type="presParOf" srcId="{5C7291B7-C861-4DE4-8E78-645404FF8D84}" destId="{D897FF48-54D5-4BDE-A6DC-32FAEEFE5F4B}" srcOrd="0" destOrd="0" presId="urn:microsoft.com/office/officeart/2005/8/layout/orgChart1"/>
    <dgm:cxn modelId="{EF9966EA-6199-4D76-B560-DD4CDA0DFB76}" type="presParOf" srcId="{D897FF48-54D5-4BDE-A6DC-32FAEEFE5F4B}" destId="{50ED77BC-9B2E-4052-ACAE-9E79452423DE}" srcOrd="0" destOrd="0" presId="urn:microsoft.com/office/officeart/2005/8/layout/orgChart1"/>
    <dgm:cxn modelId="{B9D3F9B4-A5A7-4B63-95B4-B5F2BACEC835}" type="presParOf" srcId="{D897FF48-54D5-4BDE-A6DC-32FAEEFE5F4B}" destId="{EE058885-72AE-4A90-A352-5642598DC3F1}" srcOrd="1" destOrd="0" presId="urn:microsoft.com/office/officeart/2005/8/layout/orgChart1"/>
    <dgm:cxn modelId="{D2BBADF0-11E9-488B-BAC5-4C5BE4EDFD76}" type="presParOf" srcId="{5C7291B7-C861-4DE4-8E78-645404FF8D84}" destId="{300908DF-DC78-4A9C-8999-5AFE00E6D837}" srcOrd="1" destOrd="0" presId="urn:microsoft.com/office/officeart/2005/8/layout/orgChart1"/>
    <dgm:cxn modelId="{50369371-BCBE-4034-8BB2-7749BDFCC59F}" type="presParOf" srcId="{5C7291B7-C861-4DE4-8E78-645404FF8D84}" destId="{388BC1A7-5A58-4E26-9CE1-2F85A7BE0E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4F7DD-E058-4782-B053-C60250E7F75A}">
      <dsp:nvSpPr>
        <dsp:cNvPr id="0" name=""/>
        <dsp:cNvSpPr/>
      </dsp:nvSpPr>
      <dsp:spPr>
        <a:xfrm>
          <a:off x="1759233" y="1210352"/>
          <a:ext cx="3777606" cy="627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6920"/>
              </a:lnTo>
              <a:lnTo>
                <a:pt x="3777606" y="486920"/>
              </a:lnTo>
              <a:lnTo>
                <a:pt x="3777606" y="627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12F43-0D72-4E4C-898E-D0E70F1BC7F8}">
      <dsp:nvSpPr>
        <dsp:cNvPr id="0" name=""/>
        <dsp:cNvSpPr/>
      </dsp:nvSpPr>
      <dsp:spPr>
        <a:xfrm>
          <a:off x="1759233" y="1210352"/>
          <a:ext cx="2151137" cy="627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6920"/>
              </a:lnTo>
              <a:lnTo>
                <a:pt x="2151137" y="486920"/>
              </a:lnTo>
              <a:lnTo>
                <a:pt x="2151137" y="627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7CA772-3817-45EC-94E5-219E31C03424}">
      <dsp:nvSpPr>
        <dsp:cNvPr id="0" name=""/>
        <dsp:cNvSpPr/>
      </dsp:nvSpPr>
      <dsp:spPr>
        <a:xfrm>
          <a:off x="1759233" y="1210352"/>
          <a:ext cx="530953" cy="627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6920"/>
              </a:lnTo>
              <a:lnTo>
                <a:pt x="530953" y="486920"/>
              </a:lnTo>
              <a:lnTo>
                <a:pt x="530953" y="627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75B67-B405-4D81-9C27-9DE5DFFF0497}">
      <dsp:nvSpPr>
        <dsp:cNvPr id="0" name=""/>
        <dsp:cNvSpPr/>
      </dsp:nvSpPr>
      <dsp:spPr>
        <a:xfrm>
          <a:off x="670016" y="1210352"/>
          <a:ext cx="1089216" cy="627622"/>
        </a:xfrm>
        <a:custGeom>
          <a:avLst/>
          <a:gdLst/>
          <a:ahLst/>
          <a:cxnLst/>
          <a:rect l="0" t="0" r="0" b="0"/>
          <a:pathLst>
            <a:path>
              <a:moveTo>
                <a:pt x="1089216" y="0"/>
              </a:moveTo>
              <a:lnTo>
                <a:pt x="1089216" y="486920"/>
              </a:lnTo>
              <a:lnTo>
                <a:pt x="0" y="486920"/>
              </a:lnTo>
              <a:lnTo>
                <a:pt x="0" y="627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AB6ED-271B-4591-B3D4-F293BA44EEFC}">
      <dsp:nvSpPr>
        <dsp:cNvPr id="0" name=""/>
        <dsp:cNvSpPr/>
      </dsp:nvSpPr>
      <dsp:spPr>
        <a:xfrm>
          <a:off x="814128" y="251807"/>
          <a:ext cx="1890210" cy="958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Futureproof: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Passivhaus as a route to Net Zero</a:t>
          </a:r>
        </a:p>
      </dsp:txBody>
      <dsp:txXfrm>
        <a:off x="814128" y="251807"/>
        <a:ext cx="1890210" cy="958545"/>
      </dsp:txXfrm>
    </dsp:sp>
    <dsp:sp modelId="{91E474D8-9876-4D2F-86A6-AEFA31F45809}">
      <dsp:nvSpPr>
        <dsp:cNvPr id="0" name=""/>
        <dsp:cNvSpPr/>
      </dsp:nvSpPr>
      <dsp:spPr>
        <a:xfrm>
          <a:off x="9" y="1837975"/>
          <a:ext cx="1340013" cy="670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Better  Energy Performance</a:t>
          </a:r>
          <a:endParaRPr lang="en-GB" sz="1500" kern="1200" dirty="0"/>
        </a:p>
      </dsp:txBody>
      <dsp:txXfrm>
        <a:off x="9" y="1837975"/>
        <a:ext cx="1340013" cy="670006"/>
      </dsp:txXfrm>
    </dsp:sp>
    <dsp:sp modelId="{2927E0A4-1715-4A5E-9852-3807153AF683}">
      <dsp:nvSpPr>
        <dsp:cNvPr id="0" name=""/>
        <dsp:cNvSpPr/>
      </dsp:nvSpPr>
      <dsp:spPr>
        <a:xfrm>
          <a:off x="1620180" y="1837975"/>
          <a:ext cx="1340013" cy="670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Greater Occupant Comfort</a:t>
          </a:r>
        </a:p>
      </dsp:txBody>
      <dsp:txXfrm>
        <a:off x="1620180" y="1837975"/>
        <a:ext cx="1340013" cy="670006"/>
      </dsp:txXfrm>
    </dsp:sp>
    <dsp:sp modelId="{C56E074A-55B4-4AD1-B977-815427995146}">
      <dsp:nvSpPr>
        <dsp:cNvPr id="0" name=""/>
        <dsp:cNvSpPr/>
      </dsp:nvSpPr>
      <dsp:spPr>
        <a:xfrm>
          <a:off x="3240364" y="1837975"/>
          <a:ext cx="1340013" cy="670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Comparable Capital cost</a:t>
          </a:r>
        </a:p>
      </dsp:txBody>
      <dsp:txXfrm>
        <a:off x="3240364" y="1837975"/>
        <a:ext cx="1340013" cy="670006"/>
      </dsp:txXfrm>
    </dsp:sp>
    <dsp:sp modelId="{50306A71-9D22-4068-8F2C-B75FC8BD8352}">
      <dsp:nvSpPr>
        <dsp:cNvPr id="0" name=""/>
        <dsp:cNvSpPr/>
      </dsp:nvSpPr>
      <dsp:spPr>
        <a:xfrm>
          <a:off x="4866833" y="1837975"/>
          <a:ext cx="1340013" cy="670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Lower running costs</a:t>
          </a:r>
        </a:p>
      </dsp:txBody>
      <dsp:txXfrm>
        <a:off x="4866833" y="1837975"/>
        <a:ext cx="1340013" cy="670006"/>
      </dsp:txXfrm>
    </dsp:sp>
    <dsp:sp modelId="{50ED77BC-9B2E-4052-ACAE-9E79452423DE}">
      <dsp:nvSpPr>
        <dsp:cNvPr id="0" name=""/>
        <dsp:cNvSpPr/>
      </dsp:nvSpPr>
      <dsp:spPr>
        <a:xfrm>
          <a:off x="3210784" y="258185"/>
          <a:ext cx="1816094" cy="958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Quality now: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Passivhaus as a low risk approach</a:t>
          </a:r>
        </a:p>
      </dsp:txBody>
      <dsp:txXfrm>
        <a:off x="3210784" y="258185"/>
        <a:ext cx="1816094" cy="958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26EA3-5530-4995-BDD5-BB7551762A92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78E63-1F53-47C9-9870-83FBBE8B3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8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>
              <a:defRPr/>
            </a:pPr>
            <a:fld id="{0C0690B6-2C4E-4F62-9154-848463B8D1A5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>
                <a:defRPr/>
              </a:pPr>
              <a:t>2</a:t>
            </a:fld>
            <a:endParaRPr lang="en-GB" sz="12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76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that has</a:t>
            </a:r>
            <a:r>
              <a:rPr lang="en-GB" baseline="0" dirty="0"/>
              <a:t> led to this position/ activity for PH in the UK.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E460C-7B1D-4F7B-A086-B6D88CBF740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83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60C-7B1D-4F7B-A086-B6D88CBF74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634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>
            <a:extLst>
              <a:ext uri="{FF2B5EF4-FFF2-40B4-BE49-F238E27FC236}">
                <a16:creationId xmlns:a16="http://schemas.microsoft.com/office/drawing/2014/main" id="{0645E4BB-6C94-48D8-AC17-816369B0B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3907" name="Notes Placeholder 2">
            <a:extLst>
              <a:ext uri="{FF2B5EF4-FFF2-40B4-BE49-F238E27FC236}">
                <a16:creationId xmlns:a16="http://schemas.microsoft.com/office/drawing/2014/main" id="{E26C4DF5-576E-461E-B1CF-D4CDC0E4F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10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This is Y Foel</a:t>
            </a:r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123908" name="Slide Number Placeholder 3">
            <a:extLst>
              <a:ext uri="{FF2B5EF4-FFF2-40B4-BE49-F238E27FC236}">
                <a16:creationId xmlns:a16="http://schemas.microsoft.com/office/drawing/2014/main" id="{E5DFEB20-3744-498A-8446-E8A52B2C896D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D66202-A221-484D-A72E-28CD53E5D72A}" type="slidenum">
              <a:rPr lang="en-GB" altLang="en-US" sz="1400" smtClean="0"/>
              <a:pPr>
                <a:spcBef>
                  <a:spcPct val="0"/>
                </a:spcBef>
              </a:pPr>
              <a:t>16</a:t>
            </a:fld>
            <a:endParaRPr lang="en-GB" altLang="en-US"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60C-7B1D-4F7B-A086-B6D88CBF740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90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AB75C9-1D5F-7449-A136-2058DA61B995}" type="slidenum">
              <a:rPr lang="en-GB" sz="1200"/>
              <a:pPr/>
              <a:t>18</a:t>
            </a:fld>
            <a:endParaRPr lang="en-GB" sz="1200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tIns="15465"/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endParaRPr lang="en-US" sz="1800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60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799C3E5A-28D8-9940-926E-CD5FE766B3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defRPr/>
            </a:pPr>
            <a:fld id="{64D609F4-32DB-FB43-B453-1BFE460EA4BF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>
                <a:defRPr/>
              </a:pPr>
              <a:t>20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41315" name="Rectangle 1">
            <a:extLst>
              <a:ext uri="{FF2B5EF4-FFF2-40B4-BE49-F238E27FC236}">
                <a16:creationId xmlns:a16="http://schemas.microsoft.com/office/drawing/2014/main" id="{C4C92C9B-0AD6-0540-B209-43E63CBC7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>
            <a:extLst>
              <a:ext uri="{FF2B5EF4-FFF2-40B4-BE49-F238E27FC236}">
                <a16:creationId xmlns:a16="http://schemas.microsoft.com/office/drawing/2014/main" id="{09AAA8A7-4ED0-114C-9258-DF49E8368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7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85DEDF67-6E0B-EF4F-8E5C-CFA19B18D7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0200B801-B017-754E-BACB-8B6BFD74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id="{E5237B37-6778-A343-82E3-AED5BE184616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B43EC9-7B61-9845-8DA1-6EF8A5974B7B}" type="slidenum">
              <a:rPr lang="en-GB" altLang="en-US" sz="1400" smtClean="0"/>
              <a:pPr>
                <a:spcBef>
                  <a:spcPct val="0"/>
                </a:spcBef>
              </a:pPr>
              <a:t>22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1743118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>
              <a:defRPr/>
            </a:pPr>
            <a:fld id="{0C0690B6-2C4E-4F62-9154-848463B8D1A5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>
                <a:defRPr/>
              </a:pPr>
              <a:t>25</a:t>
            </a:fld>
            <a:endParaRPr lang="en-GB" sz="12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1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60C-7B1D-4F7B-A086-B6D88CBF74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35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>
              <a:defRPr/>
            </a:pPr>
            <a:fld id="{0C0690B6-2C4E-4F62-9154-848463B8D1A5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>
                <a:defRPr/>
              </a:pPr>
              <a:t>4</a:t>
            </a:fld>
            <a:endParaRPr lang="en-GB" sz="12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32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24C0064D-2CF8-4D05-9953-231683FF06C5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6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8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 hangingPunct="1"/>
            <a:fld id="{436DAC09-4A26-42A1-B8E6-61AD5B4D3CA0}" type="slidenum">
              <a:rPr lang="en-GB" altLang="en-US" smtClean="0">
                <a:latin typeface="Times New Roman" pitchFamily="18" charset="0"/>
                <a:ea typeface="ＭＳ Ｐゴシック" pitchFamily="34" charset="-128"/>
              </a:rPr>
              <a:pPr eaLnBrk="1" hangingPunct="1"/>
              <a:t>7</a:t>
            </a:fld>
            <a:endParaRPr lang="en-GB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624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/>
            <a:fld id="{6602B142-8706-44AE-8A0A-E822396D7F4F}" type="slidenum">
              <a:rPr lang="en-GB" altLang="en-US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/>
              <a:t>8</a:t>
            </a:fld>
            <a:endParaRPr lang="en-GB" altLang="en-US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altLang="en-US">
                <a:latin typeface="Times New Roman" pitchFamily="18" charset="0"/>
              </a:rPr>
              <a:t>Space heat demand = certified through PHPP.  May still possible to certify if this figure is over 15 as long as peak heat load is 10 W/m2 or less.  </a:t>
            </a:r>
          </a:p>
          <a:p>
            <a:r>
              <a:rPr lang="en-GB" altLang="en-US">
                <a:latin typeface="Times New Roman" pitchFamily="18" charset="0"/>
              </a:rPr>
              <a:t>Pressure test = result of test / certificate as proof.</a:t>
            </a:r>
          </a:p>
          <a:p>
            <a:r>
              <a:rPr lang="en-GB" altLang="en-US">
                <a:latin typeface="Times New Roman" pitchFamily="18" charset="0"/>
              </a:rPr>
              <a:t>Primary energy = certified through PHPP.</a:t>
            </a:r>
          </a:p>
          <a:p>
            <a:r>
              <a:rPr lang="en-GB" altLang="en-US">
                <a:latin typeface="Times New Roman" pitchFamily="18" charset="0"/>
              </a:rPr>
              <a:t>Frequency of overheating = certified through PHPP.</a:t>
            </a:r>
          </a:p>
          <a:p>
            <a:endParaRPr lang="en-GB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60C-7B1D-4F7B-A086-B6D88CBF74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83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that has</a:t>
            </a:r>
            <a:r>
              <a:rPr lang="en-GB" baseline="0" dirty="0"/>
              <a:t> led to this position/ activity for PH in the UK.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E460C-7B1D-4F7B-A086-B6D88CBF74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255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itchFamily="18" charset="0"/>
              </a:rPr>
              <a:t>And imaginative</a:t>
            </a:r>
            <a:r>
              <a:rPr lang="en-US" altLang="en-US" baseline="0" dirty="0">
                <a:latin typeface="Times New Roman" pitchFamily="18" charset="0"/>
              </a:rPr>
              <a:t> practitioners have even persuaded leading clients to trial </a:t>
            </a:r>
            <a:r>
              <a:rPr lang="en-US" altLang="en-US" baseline="0" dirty="0" err="1">
                <a:latin typeface="Times New Roman" pitchFamily="18" charset="0"/>
              </a:rPr>
              <a:t>EnerPHit</a:t>
            </a:r>
            <a:r>
              <a:rPr lang="en-US" altLang="en-US" baseline="0" dirty="0">
                <a:latin typeface="Times New Roman" pitchFamily="18" charset="0"/>
              </a:rPr>
              <a:t> on individual dwellings, such as Passmore Street.</a:t>
            </a:r>
          </a:p>
          <a:p>
            <a:r>
              <a:rPr lang="en-US" altLang="en-US" baseline="0" dirty="0">
                <a:latin typeface="Times New Roman" pitchFamily="18" charset="0"/>
              </a:rPr>
              <a:t>Although these are successful, my concerns still remain that this is not a cost-effective solution in most cases due to cost.</a:t>
            </a:r>
          </a:p>
          <a:p>
            <a:r>
              <a:rPr lang="en-US" altLang="en-US" baseline="0" dirty="0">
                <a:latin typeface="Times New Roman" pitchFamily="18" charset="0"/>
              </a:rPr>
              <a:t>The reason that it worked on these schemes was because of their price (millions) and the client’s willingness to pay the additional cost of </a:t>
            </a:r>
            <a:r>
              <a:rPr lang="en-US" altLang="en-US" baseline="0" dirty="0" err="1">
                <a:latin typeface="Times New Roman" pitchFamily="18" charset="0"/>
              </a:rPr>
              <a:t>EnerPHit</a:t>
            </a:r>
            <a:r>
              <a:rPr lang="en-US" altLang="en-US" baseline="0" dirty="0">
                <a:latin typeface="Times New Roman" pitchFamily="18" charset="0"/>
              </a:rPr>
              <a:t>, as they could recoup the costs in sale value because of </a:t>
            </a:r>
            <a:r>
              <a:rPr lang="en-US" altLang="en-US" baseline="0" dirty="0" err="1">
                <a:latin typeface="Times New Roman" pitchFamily="18" charset="0"/>
              </a:rPr>
              <a:t>Passivhaus’s</a:t>
            </a:r>
            <a:r>
              <a:rPr lang="en-US" altLang="en-US" baseline="0" dirty="0">
                <a:latin typeface="Times New Roman" pitchFamily="18" charset="0"/>
              </a:rPr>
              <a:t> status as a premium/ world-leading brand.</a:t>
            </a:r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 hangingPunct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204550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605377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006204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407032" indent="-200414" defTabSz="393869" eaLnBrk="0" fontAlgn="base" hangingPunct="0">
              <a:spcBef>
                <a:spcPct val="0"/>
              </a:spcBef>
              <a:spcAft>
                <a:spcPct val="0"/>
              </a:spcAft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 hangingPunct="1"/>
            <a:fld id="{23682566-49F5-4A7C-9FBB-CFCA2F347C81}" type="slidenum">
              <a:rPr lang="en-GB" altLang="en-US" smtClean="0">
                <a:latin typeface="Times New Roman" pitchFamily="18" charset="0"/>
                <a:ea typeface="ＭＳ Ｐゴシック" pitchFamily="34" charset="-128"/>
              </a:rPr>
              <a:pPr eaLnBrk="1" hangingPunct="1"/>
              <a:t>12</a:t>
            </a:fld>
            <a:endParaRPr lang="en-GB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518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79C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8609FE2-2380-0D46-8319-BFE5322F3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BD78F-B26E-3848-B397-0C0CBB223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459C1EBA-BF88-4336-BE85-7088721F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39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gradFill>
          <a:gsLst>
            <a:gs pos="55000">
              <a:srgbClr val="62A6A9"/>
            </a:gs>
            <a:gs pos="0">
              <a:srgbClr val="4A7E80"/>
            </a:gs>
            <a:gs pos="100000">
              <a:srgbClr val="79CDD1">
                <a:alpha val="85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357A6A4-455E-5443-81DE-34421CC7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0D89C-79A5-1649-BE99-DE2DB7F8A0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E2B73F6-37AC-4FC0-8A0B-64253B09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4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gradFill>
          <a:gsLst>
            <a:gs pos="55000">
              <a:srgbClr val="62A6A9"/>
            </a:gs>
            <a:gs pos="0">
              <a:srgbClr val="4A7E80"/>
            </a:gs>
            <a:gs pos="100000">
              <a:srgbClr val="79CDD1">
                <a:alpha val="85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357A6A4-455E-5443-81DE-34421CC79A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0D89C-79A5-1649-BE99-DE2DB7F8A0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E2B73F6-37AC-4FC0-8A0B-64253B09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AE9E61C-AD99-4992-B9B4-ED089E920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8850" y="1139320"/>
            <a:ext cx="3238500" cy="28648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2FEBCB9-3F51-40D6-A1FB-7BE4CEAED4E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75150" y="1139321"/>
            <a:ext cx="3238500" cy="28648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813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gradFill>
          <a:gsLst>
            <a:gs pos="55000">
              <a:srgbClr val="87A556"/>
            </a:gs>
            <a:gs pos="0">
              <a:srgbClr val="657D41"/>
            </a:gs>
            <a:gs pos="100000">
              <a:srgbClr val="A8CC6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DD6504D-3CE6-D94F-AF3A-46BF9B998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ADFA2-328C-294F-A7C7-35DDA0984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2CCFAE8-8EA0-49B8-B56C-3F3AC7294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687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EAB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C09576F-0AE6-7D4E-9FD6-A74DD1E9D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61816-A6BA-234B-9FD4-2E8B3BC08D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F2D1C4-2754-434E-9B8E-0E5C42D1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940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EAB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remen in a huddle">
            <a:extLst>
              <a:ext uri="{FF2B5EF4-FFF2-40B4-BE49-F238E27FC236}">
                <a16:creationId xmlns:a16="http://schemas.microsoft.com/office/drawing/2014/main" id="{996C176E-86F5-B748-B194-5D241C9E3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3"/>
          <a:stretch/>
        </p:blipFill>
        <p:spPr>
          <a:xfrm>
            <a:off x="1524000" y="3118932"/>
            <a:ext cx="1383957" cy="1438395"/>
          </a:xfrm>
          <a:prstGeom prst="rect">
            <a:avLst/>
          </a:prstGeom>
        </p:spPr>
      </p:pic>
      <p:pic>
        <p:nvPicPr>
          <p:cNvPr id="3" name="Picture 2" descr="Close-up of plant leaves">
            <a:extLst>
              <a:ext uri="{FF2B5EF4-FFF2-40B4-BE49-F238E27FC236}">
                <a16:creationId xmlns:a16="http://schemas.microsoft.com/office/drawing/2014/main" id="{9474F0CF-9BF9-194B-9BF2-6F049D026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3"/>
          <a:stretch/>
        </p:blipFill>
        <p:spPr>
          <a:xfrm>
            <a:off x="0" y="3130306"/>
            <a:ext cx="1383957" cy="1432291"/>
          </a:xfrm>
          <a:prstGeom prst="rect">
            <a:avLst/>
          </a:prstGeom>
        </p:spPr>
      </p:pic>
      <p:pic>
        <p:nvPicPr>
          <p:cNvPr id="17" name="Picture 16" descr="White and yellow flowers">
            <a:extLst>
              <a:ext uri="{FF2B5EF4-FFF2-40B4-BE49-F238E27FC236}">
                <a16:creationId xmlns:a16="http://schemas.microsoft.com/office/drawing/2014/main" id="{44C9EAF3-5A12-0D4C-A59A-54CB82B34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18"/>
          <a:stretch/>
        </p:blipFill>
        <p:spPr>
          <a:xfrm>
            <a:off x="0" y="1567177"/>
            <a:ext cx="1383957" cy="1436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F553EE-FAF5-2E45-B8CC-661AF39541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487" r="4902"/>
          <a:stretch/>
        </p:blipFill>
        <p:spPr>
          <a:xfrm>
            <a:off x="1524000" y="1566701"/>
            <a:ext cx="1383957" cy="1437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7C762D-F21A-9343-BD72-8ECBF7D89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000"/>
          <a:stretch/>
        </p:blipFill>
        <p:spPr>
          <a:xfrm>
            <a:off x="1524000" y="3986"/>
            <a:ext cx="1383957" cy="14477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E7235-C5FB-A844-B470-B3797751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470"/>
          <a:stretch/>
        </p:blipFill>
        <p:spPr>
          <a:xfrm>
            <a:off x="0" y="-6840"/>
            <a:ext cx="1383957" cy="1447163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8797E2B-8EB9-6343-B389-AD1B44D0B68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74F662-ADC7-3C4F-90B3-99EFE009EE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66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A8CC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6289C6-BCB0-5F45-81E0-2CAE360E1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0" y="3130854"/>
            <a:ext cx="1383957" cy="1447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42A9CA-83C2-2746-A65D-5101398C95C4}"/>
              </a:ext>
            </a:extLst>
          </p:cNvPr>
          <p:cNvSpPr/>
          <p:nvPr userDrawn="1"/>
        </p:nvSpPr>
        <p:spPr>
          <a:xfrm>
            <a:off x="0" y="1577456"/>
            <a:ext cx="914400" cy="1432290"/>
          </a:xfrm>
          <a:prstGeom prst="rect">
            <a:avLst/>
          </a:prstGeom>
          <a:solidFill>
            <a:srgbClr val="4A7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F085440-B3A1-0B42-BFDF-984D27F27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154CF1-A690-D340-8195-7DB5D3AE3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36E07C-E1EC-8D4F-8EA4-2BBF87605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487" r="4902"/>
          <a:stretch/>
        </p:blipFill>
        <p:spPr>
          <a:xfrm>
            <a:off x="0" y="0"/>
            <a:ext cx="1383957" cy="14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5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A8CC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197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EAB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49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4A7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05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bg>
      <p:bgPr>
        <a:solidFill>
          <a:srgbClr val="5E9E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3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03B848-FD60-274E-A16F-3BAFF48FAA3E}"/>
              </a:ext>
            </a:extLst>
          </p:cNvPr>
          <p:cNvSpPr/>
          <p:nvPr userDrawn="1"/>
        </p:nvSpPr>
        <p:spPr>
          <a:xfrm>
            <a:off x="0" y="4632723"/>
            <a:ext cx="3917322" cy="27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91" b="1" dirty="0">
                <a:solidFill>
                  <a:srgbClr val="4A7E80"/>
                </a:solidFill>
                <a:latin typeface="Alsina Ultrajada" charset="0"/>
              </a:rPr>
              <a:t> </a:t>
            </a:r>
            <a:endParaRPr lang="en-GB" sz="1191" dirty="0">
              <a:solidFill>
                <a:srgbClr val="4A7E8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81606A-1FDA-9240-B914-F3AEB859C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4F666919-AFCA-8F4A-81E1-554238588C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8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E8E7656-4DE8-47E1-9D38-F1925649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68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81606A-1FDA-9240-B914-F3AEB859C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20AD0773-1C8D-DC42-B96F-6611B8AB96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8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04C697B-346A-4A07-84F3-9DD04EFC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72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20AD0773-1C8D-DC42-B96F-6611B8AB9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8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104C697B-346A-4A07-84F3-9DD04EFC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607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81606A-1FDA-9240-B914-F3AEB859C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B56BC5ED-26FA-4648-B368-728555AC9F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8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42D9A27-A4C2-443B-8C0F-7DDC5BD5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958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450" y="1416181"/>
            <a:ext cx="7886700" cy="3143698"/>
          </a:xfrm>
        </p:spPr>
        <p:txBody>
          <a:bodyPr/>
          <a:lstStyle>
            <a:lvl1pPr>
              <a:defRPr sz="22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952ED4-435E-9C44-B1CD-5906965CE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  <p:pic>
        <p:nvPicPr>
          <p:cNvPr id="7" name="Picture 6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6175109C-BA1D-154A-AAE9-966D2491A9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635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479E5AD-88D1-4824-BAEA-26143111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760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7DD2EE-F01A-1C41-984B-BC8C3A75D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4A4E51-94D7-734E-8DF9-EF413ED4B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B1B04BA8-6704-8E49-9C4D-6C3A9C9AD1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8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16179EA-5886-4CAF-8A3F-3772638B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176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49301B96-DAB4-40D2-BEB1-248DDF6BA358">
            <a:extLst>
              <a:ext uri="{FF2B5EF4-FFF2-40B4-BE49-F238E27FC236}">
                <a16:creationId xmlns:a16="http://schemas.microsoft.com/office/drawing/2014/main" id="{6D8EBCC9-0580-4F2E-AE09-ADF0518CD2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2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7DD2EE-F01A-1C41-984B-BC8C3A75D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4A4E51-94D7-734E-8DF9-EF413ED4B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4251A1E-213F-4DEF-A0E5-55BDE3C1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623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7DD2EE-F01A-1C41-984B-BC8C3A75D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4A4E51-94D7-734E-8DF9-EF413ED4B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  <p:pic>
        <p:nvPicPr>
          <p:cNvPr id="2050" name="4F412265-853A-4ACB-B5FA-1E2FE1875A73">
            <a:extLst>
              <a:ext uri="{FF2B5EF4-FFF2-40B4-BE49-F238E27FC236}">
                <a16:creationId xmlns:a16="http://schemas.microsoft.com/office/drawing/2014/main" id="{C4FD74D1-F47C-44D9-B1E0-89DC3E5DFA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54D4335-27F8-415B-8355-361BCA83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840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17CF3-1762-5D82-8C4F-BFA85F7E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DD6-A982-9041-BA4E-EEB3B0AD55F2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10F36-90B3-0FAD-8DC9-FC9A4F39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73A24-6398-F314-6CB4-E6115B98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FFEA-9085-F443-BB54-460752BA0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3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597819"/>
            <a:ext cx="7770813" cy="11013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4BCB7-DF87-4908-B0CB-44EC23F93E8C}" type="slidenum">
              <a:rPr lang="en-GB"/>
              <a:pPr>
                <a:defRPr/>
              </a:pPr>
              <a:t>‹#›</a:t>
            </a:fld>
            <a:fld id="{E1D28BD7-4CEC-4BE4-89DD-6B12C4F099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69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2E61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0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642" y="1783652"/>
            <a:ext cx="4006391" cy="1956987"/>
          </a:xfrm>
        </p:spPr>
        <p:txBody>
          <a:bodyPr>
            <a:noAutofit/>
          </a:bodyPr>
          <a:lstStyle>
            <a:lvl1pPr marL="0" indent="0" algn="l">
              <a:buNone/>
              <a:defRPr sz="3274">
                <a:latin typeface="Alsina Ultrajada" panose="020B0603050302020204" pitchFamily="34" charset="0"/>
              </a:defRPr>
            </a:lvl1pPr>
            <a:lvl2pPr marL="340226" indent="0" algn="ctr">
              <a:buNone/>
              <a:defRPr sz="1488"/>
            </a:lvl2pPr>
            <a:lvl3pPr marL="680451" indent="0" algn="ctr">
              <a:buNone/>
              <a:defRPr sz="1340"/>
            </a:lvl3pPr>
            <a:lvl4pPr marL="1020677" indent="0" algn="ctr">
              <a:buNone/>
              <a:defRPr sz="1191"/>
            </a:lvl4pPr>
            <a:lvl5pPr marL="1360901" indent="0" algn="ctr">
              <a:buNone/>
              <a:defRPr sz="1191"/>
            </a:lvl5pPr>
            <a:lvl6pPr marL="1701127" indent="0" algn="ctr">
              <a:buNone/>
              <a:defRPr sz="1191"/>
            </a:lvl6pPr>
            <a:lvl7pPr marL="2041352" indent="0" algn="ctr">
              <a:buNone/>
              <a:defRPr sz="1191"/>
            </a:lvl7pPr>
            <a:lvl8pPr marL="2381578" indent="0" algn="ctr">
              <a:buNone/>
              <a:defRPr sz="1191"/>
            </a:lvl8pPr>
            <a:lvl9pPr marL="2721803" indent="0" algn="ctr">
              <a:buNone/>
              <a:defRPr sz="1191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44CB510-EF78-47C7-AB23-F0D1DC411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8182" y="1402861"/>
            <a:ext cx="2629760" cy="2337779"/>
          </a:xfrm>
        </p:spPr>
        <p:txBody>
          <a:bodyPr/>
          <a:lstStyle>
            <a:lvl1pPr marL="0" indent="0">
              <a:buNone/>
              <a:defRPr>
                <a:latin typeface="Profile-Regular"/>
              </a:defRPr>
            </a:lvl1pPr>
            <a:lvl2pPr>
              <a:defRPr>
                <a:latin typeface="Profile-Regular"/>
              </a:defRPr>
            </a:lvl2pPr>
            <a:lvl3pPr>
              <a:defRPr>
                <a:latin typeface="Profile-Regular"/>
              </a:defRPr>
            </a:lvl3pPr>
            <a:lvl4pPr>
              <a:defRPr>
                <a:latin typeface="Profile-Regular"/>
              </a:defRPr>
            </a:lvl4pPr>
            <a:lvl5pPr>
              <a:defRPr>
                <a:latin typeface="Profile-Regular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391DBA9E-CD75-1842-AD4B-2F2FA2D77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4"/>
            <a:ext cx="9144000" cy="125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633C07-6CBA-F840-99B5-3CF562B64A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9025"/>
            <a:ext cx="7886700" cy="3143698"/>
          </a:xfrm>
        </p:spPr>
        <p:txBody>
          <a:bodyPr/>
          <a:lstStyle>
            <a:lvl1pPr>
              <a:defRPr sz="2233">
                <a:latin typeface="ProfileOT" panose="020B0504030101020102" pitchFamily="34" charset="0"/>
                <a:cs typeface="Arial" panose="020B0604020202020204" pitchFamily="34" charset="0"/>
              </a:defRPr>
            </a:lvl1pPr>
            <a:lvl2pPr>
              <a:defRPr>
                <a:latin typeface="ProfileOT" panose="020B0504030101020102" pitchFamily="34" charset="0"/>
                <a:cs typeface="Arial" panose="020B0604020202020204" pitchFamily="34" charset="0"/>
              </a:defRPr>
            </a:lvl2pPr>
            <a:lvl3pPr>
              <a:defRPr>
                <a:latin typeface="ProfileOT" panose="020B0504030101020102" pitchFamily="34" charset="0"/>
                <a:cs typeface="Arial" panose="020B0604020202020204" pitchFamily="34" charset="0"/>
              </a:defRPr>
            </a:lvl3pPr>
            <a:lvl4pPr>
              <a:defRPr>
                <a:latin typeface="ProfileOT" panose="020B0504030101020102" pitchFamily="34" charset="0"/>
                <a:cs typeface="Arial" panose="020B0604020202020204" pitchFamily="34" charset="0"/>
              </a:defRPr>
            </a:lvl4pPr>
            <a:lvl5pPr>
              <a:defRPr>
                <a:latin typeface="ProfileOT" panose="020B0504030101020102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B7784ED4-0264-C343-8A7F-71CCC2346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8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94746-595D-5F45-8110-41464FD65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607" y="4597435"/>
            <a:ext cx="1557743" cy="3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A8CC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FF52565-B28A-554D-9168-5776795ED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5D8B89-4B06-9544-A743-CB88E2EE2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CEFE89-982F-45D3-83DC-E02565B1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39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657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891BAA5-8DDC-E64D-9CBB-8D10351B9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99933-5A18-4C4A-9494-B5770EE668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7D3DE8EF-94B6-4434-8349-0710CBAA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52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4A7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759A957-D37B-0F49-9F4A-EE3182C94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1B25A-5FD6-C14A-8A92-FECB93AAEF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4ABFAD6-80F6-4D9F-8817-E2AFA2377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49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4A7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759A957-D37B-0F49-9F4A-EE3182C94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828"/>
            <a:ext cx="9144000" cy="113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1B25A-5FD6-C14A-8A92-FECB93AAEF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B6C7E3-615B-4301-A392-A1F2ADF5B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750" y="1059443"/>
            <a:ext cx="3238500" cy="28648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5985F71-4BDE-410B-A60E-C63B40A0C83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83100" y="1059442"/>
            <a:ext cx="3238500" cy="28648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7BC2EDF-4283-4E20-86A7-404353CB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39831"/>
            <a:ext cx="7205025" cy="832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38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005739-D006-9448-86A6-6A2EFFD6CC76}"/>
              </a:ext>
            </a:extLst>
          </p:cNvPr>
          <p:cNvSpPr/>
          <p:nvPr userDrawn="1"/>
        </p:nvSpPr>
        <p:spPr>
          <a:xfrm>
            <a:off x="0" y="0"/>
            <a:ext cx="9144000" cy="4070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0" dirty="0"/>
          </a:p>
        </p:txBody>
      </p:sp>
    </p:spTree>
    <p:extLst>
      <p:ext uri="{BB962C8B-B14F-4D97-AF65-F5344CB8AC3E}">
        <p14:creationId xmlns:p14="http://schemas.microsoft.com/office/powerpoint/2010/main" val="105085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80" r:id="rId2"/>
    <p:sldLayoutId id="2147483788" r:id="rId3"/>
    <p:sldLayoutId id="2147483781" r:id="rId4"/>
    <p:sldLayoutId id="2147483789" r:id="rId5"/>
    <p:sldLayoutId id="2147483752" r:id="rId6"/>
    <p:sldLayoutId id="2147483754" r:id="rId7"/>
    <p:sldLayoutId id="2147483755" r:id="rId8"/>
    <p:sldLayoutId id="2147483786" r:id="rId9"/>
    <p:sldLayoutId id="2147483758" r:id="rId10"/>
    <p:sldLayoutId id="2147483759" r:id="rId11"/>
    <p:sldLayoutId id="2147483787" r:id="rId12"/>
    <p:sldLayoutId id="2147483760" r:id="rId13"/>
    <p:sldLayoutId id="2147483756" r:id="rId14"/>
    <p:sldLayoutId id="2147483757" r:id="rId15"/>
    <p:sldLayoutId id="2147483753" r:id="rId16"/>
    <p:sldLayoutId id="2147483761" r:id="rId17"/>
    <p:sldLayoutId id="2147483762" r:id="rId18"/>
    <p:sldLayoutId id="2147483763" r:id="rId19"/>
    <p:sldLayoutId id="2147483684" r:id="rId20"/>
    <p:sldLayoutId id="2147483784" r:id="rId21"/>
    <p:sldLayoutId id="2147483792" r:id="rId22"/>
    <p:sldLayoutId id="2147483785" r:id="rId23"/>
    <p:sldLayoutId id="2147483766" r:id="rId24"/>
    <p:sldLayoutId id="2147483765" r:id="rId25"/>
    <p:sldLayoutId id="2147483790" r:id="rId26"/>
    <p:sldLayoutId id="2147483791" r:id="rId27"/>
    <p:sldLayoutId id="2147483796" r:id="rId28"/>
    <p:sldLayoutId id="2147483842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lsina Ultrajada" panose="020B06030503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rofileOT" panose="020B0504030101020102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fileOT" panose="020B0504030101020102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rofileOT" panose="020B0504030101020102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rofileOT" panose="020B0504030101020102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rofileOT" panose="020B0504030101020102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hyperlink" Target="http://bit.ly/PHTprojects" TargetMode="Externa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64535-9655-AC46-B2E7-C8961A318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b="8067"/>
          <a:stretch/>
        </p:blipFill>
        <p:spPr>
          <a:xfrm>
            <a:off x="1550508" y="3131042"/>
            <a:ext cx="1432290" cy="14383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388533-0302-4DC4-80FB-14BAC9062098}"/>
              </a:ext>
            </a:extLst>
          </p:cNvPr>
          <p:cNvGrpSpPr/>
          <p:nvPr/>
        </p:nvGrpSpPr>
        <p:grpSpPr>
          <a:xfrm>
            <a:off x="52044" y="35090"/>
            <a:ext cx="2996928" cy="4573422"/>
            <a:chOff x="0" y="0"/>
            <a:chExt cx="2996928" cy="4573422"/>
          </a:xfrm>
        </p:grpSpPr>
        <p:pic>
          <p:nvPicPr>
            <p:cNvPr id="11" name="Picture 10" descr="Close-up of plant leaves">
              <a:extLst>
                <a:ext uri="{FF2B5EF4-FFF2-40B4-BE49-F238E27FC236}">
                  <a16:creationId xmlns:a16="http://schemas.microsoft.com/office/drawing/2014/main" id="{CAE5BEC2-6AC4-F94F-8D19-754693230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83"/>
            <a:stretch/>
          </p:blipFill>
          <p:spPr>
            <a:xfrm>
              <a:off x="0" y="3137146"/>
              <a:ext cx="1432290" cy="1436276"/>
            </a:xfrm>
            <a:prstGeom prst="rect">
              <a:avLst/>
            </a:prstGeom>
          </p:spPr>
        </p:pic>
        <p:pic>
          <p:nvPicPr>
            <p:cNvPr id="12" name="Picture 11" descr="White and yellow flowers">
              <a:extLst>
                <a:ext uri="{FF2B5EF4-FFF2-40B4-BE49-F238E27FC236}">
                  <a16:creationId xmlns:a16="http://schemas.microsoft.com/office/drawing/2014/main" id="{2F197941-CD43-8C44-9E9D-2AE3D46A3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8"/>
            <a:stretch/>
          </p:blipFill>
          <p:spPr>
            <a:xfrm>
              <a:off x="0" y="1574017"/>
              <a:ext cx="1432290" cy="14362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44A21A-609C-9748-9FA9-9BF4E0E7B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2" r="4822"/>
            <a:stretch/>
          </p:blipFill>
          <p:spPr>
            <a:xfrm>
              <a:off x="1550508" y="1571548"/>
              <a:ext cx="1432290" cy="14372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8D5DB5-B7E9-3649-B62E-B763D497D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" r="45"/>
            <a:stretch/>
          </p:blipFill>
          <p:spPr>
            <a:xfrm>
              <a:off x="1550508" y="6840"/>
              <a:ext cx="1446420" cy="14477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3081AB-6F61-9441-903D-78011FEAC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470"/>
            <a:stretch/>
          </p:blipFill>
          <p:spPr>
            <a:xfrm>
              <a:off x="0" y="0"/>
              <a:ext cx="1432290" cy="1447163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C47FF648-2263-FB40-83A1-55DA9243A4B5}"/>
              </a:ext>
            </a:extLst>
          </p:cNvPr>
          <p:cNvSpPr txBox="1">
            <a:spLocks/>
          </p:cNvSpPr>
          <p:nvPr/>
        </p:nvSpPr>
        <p:spPr>
          <a:xfrm>
            <a:off x="3282203" y="1165480"/>
            <a:ext cx="5403769" cy="22493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07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66" kern="1200">
                <a:solidFill>
                  <a:schemeClr val="bg1"/>
                </a:solidFill>
                <a:latin typeface="Alsina Ultrajada" panose="020B0603050302020204" pitchFamily="34" charset="0"/>
                <a:ea typeface="+mj-ea"/>
                <a:cs typeface="+mj-cs"/>
              </a:defRPr>
            </a:lvl1pPr>
          </a:lstStyle>
          <a:p>
            <a:r>
              <a:rPr lang="en-GB" sz="3700" dirty="0"/>
              <a:t>Making our homes fit for the future</a:t>
            </a:r>
          </a:p>
          <a:p>
            <a:endParaRPr lang="en-GB" sz="3300" dirty="0"/>
          </a:p>
          <a:p>
            <a:r>
              <a:rPr lang="en-GB" sz="2900" dirty="0">
                <a:latin typeface="Profile-Regular"/>
              </a:rPr>
              <a:t>Dr Katherine Adams</a:t>
            </a:r>
          </a:p>
          <a:p>
            <a:r>
              <a:rPr lang="en-GB" sz="2900" dirty="0">
                <a:latin typeface="Profile-Regular"/>
              </a:rPr>
              <a:t>Jon Bootland</a:t>
            </a:r>
          </a:p>
          <a:p>
            <a:r>
              <a:rPr lang="en-GB" sz="2900" dirty="0">
                <a:latin typeface="Profile-Regular"/>
              </a:rPr>
              <a:t>Dr Kerry </a:t>
            </a:r>
            <a:r>
              <a:rPr lang="en-GB" sz="2900" dirty="0" err="1">
                <a:latin typeface="Profile-Regular"/>
              </a:rPr>
              <a:t>Mashford</a:t>
            </a:r>
            <a:r>
              <a:rPr lang="en-GB" sz="2900" dirty="0">
                <a:latin typeface="Profile-Regular"/>
              </a:rPr>
              <a:t> OBE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F4AEED-FFD7-A745-A141-A4A33863B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025"/>
            <a:ext cx="9144000" cy="1133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6CC820-921F-2444-914D-1B2FB3AA9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0668" y="4500725"/>
            <a:ext cx="1846859" cy="4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6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368617" y="840367"/>
            <a:ext cx="3848319" cy="71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25271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2475" dirty="0">
                <a:solidFill>
                  <a:srgbClr val="1F497D"/>
                </a:solidFill>
                <a:latin typeface="Arial Rounded MT Bold" panose="020F0704030504030204" pitchFamily="34" charset="0"/>
                <a:ea typeface="MS Gothic" pitchFamily="49" charset="-128"/>
              </a:rPr>
              <a:t>UK Passivhaus 2022</a:t>
            </a:r>
          </a:p>
          <a:p>
            <a:pPr defTabSz="257175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407194" algn="l"/>
                <a:tab pos="814388" algn="l"/>
                <a:tab pos="1221581" algn="l"/>
                <a:tab pos="1628775" algn="l"/>
                <a:tab pos="2035969" algn="l"/>
                <a:tab pos="2443163" algn="l"/>
              </a:tabLst>
              <a:defRPr/>
            </a:pPr>
            <a:r>
              <a:rPr lang="en-GB" b="1" dirty="0">
                <a:solidFill>
                  <a:srgbClr val="5F5F5F"/>
                </a:solidFill>
                <a:latin typeface="Arial Nova Light" panose="020B0304020202020204" pitchFamily="34" charset="0"/>
                <a:ea typeface="ＭＳ Ｐゴシック" pitchFamily="34" charset="-128"/>
                <a:cs typeface="+mj-cs"/>
              </a:rPr>
              <a:t>&gt;1490 complete, &gt; 7000 underway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397A1F-DC7A-4909-A668-354C6E90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67" y="3545859"/>
            <a:ext cx="2966229" cy="7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3B12D3-2860-4037-B62D-2DCFD6DA5FEF}"/>
              </a:ext>
            </a:extLst>
          </p:cNvPr>
          <p:cNvSpPr/>
          <p:nvPr/>
        </p:nvSpPr>
        <p:spPr>
          <a:xfrm>
            <a:off x="4793298" y="1648336"/>
            <a:ext cx="3048869" cy="2728847"/>
          </a:xfrm>
          <a:prstGeom prst="roundRect">
            <a:avLst>
              <a:gd name="adj" fmla="val 10373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B032A-76AA-45CA-AE1A-049E80EAB804}"/>
              </a:ext>
            </a:extLst>
          </p:cNvPr>
          <p:cNvSpPr txBox="1"/>
          <p:nvPr/>
        </p:nvSpPr>
        <p:spPr>
          <a:xfrm>
            <a:off x="5119784" y="4095384"/>
            <a:ext cx="258429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13" spc="169" dirty="0">
                <a:solidFill>
                  <a:schemeClr val="bg1"/>
                </a:solidFill>
              </a:rPr>
              <a:t>passivhausbuildings.org.uk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24E6E-6F1C-42D9-99A8-388C758E6BFE}"/>
              </a:ext>
            </a:extLst>
          </p:cNvPr>
          <p:cNvSpPr txBox="1"/>
          <p:nvPr/>
        </p:nvSpPr>
        <p:spPr>
          <a:xfrm>
            <a:off x="5598117" y="4497611"/>
            <a:ext cx="2658334" cy="382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271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013" b="1" dirty="0">
                <a:solidFill>
                  <a:srgbClr val="5F5F5F"/>
                </a:solidFill>
                <a:latin typeface="+mj-lt"/>
                <a:ea typeface="MS Gothic" pitchFamily="49" charset="-128"/>
              </a:rPr>
              <a:t>Case studies can be viewed at: </a:t>
            </a:r>
            <a:r>
              <a:rPr lang="en-GB" sz="1013" b="1" dirty="0">
                <a:solidFill>
                  <a:srgbClr val="5F5F5F"/>
                </a:solidFill>
                <a:latin typeface="+mj-lt"/>
                <a:ea typeface="MS Gothic" pitchFamily="49" charset="-128"/>
                <a:hlinkClick r:id="rId5"/>
              </a:rPr>
              <a:t>http://bit.ly/PHTprojects</a:t>
            </a:r>
            <a:endParaRPr lang="en-GB" sz="1125" b="1" dirty="0">
              <a:solidFill>
                <a:srgbClr val="5F5F5F"/>
              </a:solidFill>
              <a:latin typeface="Arial" pitchFamily="34" charset="0"/>
              <a:ea typeface="MS Gothic" pitchFamily="49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5F173-65E6-4AED-B2FF-ED3F9F7789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39" y="1690826"/>
            <a:ext cx="3136691" cy="16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6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1331121" y="141685"/>
            <a:ext cx="4999435" cy="857250"/>
          </a:xfrm>
        </p:spPr>
        <p:txBody>
          <a:bodyPr anchor="t"/>
          <a:lstStyle/>
          <a:p>
            <a:r>
              <a:rPr lang="en-GB" altLang="en-US" sz="2850" dirty="0">
                <a:solidFill>
                  <a:srgbClr val="1F497D"/>
                </a:solidFill>
                <a:ea typeface="ＭＳ Ｐゴシック" pitchFamily="34" charset="-128"/>
                <a:cs typeface="Arial" pitchFamily="34" charset="0"/>
              </a:rPr>
              <a:t>Also applies to refurbishment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1259684" y="1167594"/>
            <a:ext cx="6515100" cy="1047750"/>
          </a:xfrm>
        </p:spPr>
        <p:txBody>
          <a:bodyPr/>
          <a:lstStyle/>
          <a:p>
            <a:pPr lvl="1"/>
            <a:r>
              <a:rPr lang="en-GB" altLang="en-US" sz="1500" b="1" dirty="0">
                <a:solidFill>
                  <a:srgbClr val="5F5F5F"/>
                </a:solidFill>
                <a:ea typeface="ＭＳ Ｐゴシック" pitchFamily="34" charset="-128"/>
              </a:rPr>
              <a:t>“Quality-Approved Energy Retrofit with Passive House Components”</a:t>
            </a:r>
            <a:r>
              <a:rPr lang="en-GB" altLang="ja-JP" sz="1500" b="1" dirty="0">
                <a:ea typeface="ＭＳ Ｐゴシック" pitchFamily="34" charset="-128"/>
              </a:rPr>
              <a:t> </a:t>
            </a:r>
          </a:p>
          <a:p>
            <a:pPr lvl="1"/>
            <a:r>
              <a:rPr lang="en-US" altLang="en-US" sz="1350" i="1" dirty="0">
                <a:latin typeface="Times-Roman" charset="0"/>
                <a:ea typeface="ＭＳ Ｐゴシック" pitchFamily="34" charset="-128"/>
              </a:rPr>
              <a:t>The goal was to create a standard for an economically and ecologically optimal energy retrofit, for old buildings that cannot achieve Passive House Standard with reasonable effort.</a:t>
            </a:r>
            <a:r>
              <a:rPr lang="en-US" altLang="en-US" sz="1350" dirty="0">
                <a:latin typeface="Times-Roman" charset="0"/>
                <a:ea typeface="ＭＳ Ｐゴシック" pitchFamily="34" charset="-128"/>
              </a:rPr>
              <a:t> (PHI)</a:t>
            </a:r>
            <a:endParaRPr lang="en-US" altLang="en-US" sz="1350" baseline="30000" dirty="0">
              <a:ea typeface="ＭＳ Ｐゴシック" pitchFamily="34" charset="-128"/>
              <a:cs typeface="Arial" pitchFamily="34" charset="0"/>
            </a:endParaRPr>
          </a:p>
          <a:p>
            <a:pPr lvl="1"/>
            <a:endParaRPr lang="en-US" altLang="en-US" baseline="30000" dirty="0">
              <a:ea typeface="ＭＳ Ｐゴシック" pitchFamily="34" charset="-128"/>
              <a:cs typeface="Arial" pitchFamily="34" charset="0"/>
            </a:endParaRPr>
          </a:p>
          <a:p>
            <a:pPr lvl="1"/>
            <a:endParaRPr lang="en-GB" altLang="en-US" baseline="300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1601671" y="4545016"/>
            <a:ext cx="6230540" cy="31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/>
          <a:p>
            <a:pPr>
              <a:tabLst>
                <a:tab pos="2057400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  <a:defRPr/>
            </a:pPr>
            <a:r>
              <a:rPr lang="en-GB" sz="1350" dirty="0">
                <a:solidFill>
                  <a:srgbClr val="808080"/>
                </a:solidFill>
                <a:latin typeface="Arial" charset="0"/>
                <a:ea typeface="MS Gothic" charset="0"/>
                <a:cs typeface="MS Gothic" charset="0"/>
              </a:rPr>
              <a:t>Lena Gardens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Tahoma" charset="0"/>
            </a:endParaRPr>
          </a:p>
        </p:txBody>
      </p:sp>
      <p:pic>
        <p:nvPicPr>
          <p:cNvPr id="41989" name="Picture 2" descr="Lena gardens_IR0025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67"/>
          <a:stretch>
            <a:fillRect/>
          </a:stretch>
        </p:blipFill>
        <p:spPr bwMode="auto">
          <a:xfrm>
            <a:off x="1817695" y="1333554"/>
            <a:ext cx="5214332" cy="318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58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2771775" y="42862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350"/>
          </a:p>
        </p:txBody>
      </p:sp>
      <p:sp>
        <p:nvSpPr>
          <p:cNvPr id="40963" name="Rectangle 1027"/>
          <p:cNvSpPr>
            <a:spLocks noChangeArrowheads="1"/>
          </p:cNvSpPr>
          <p:nvPr/>
        </p:nvSpPr>
        <p:spPr bwMode="auto">
          <a:xfrm>
            <a:off x="1385890" y="233363"/>
            <a:ext cx="611743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2000"/>
              </a:lnSpc>
            </a:pPr>
            <a:r>
              <a:rPr lang="en-GB" altLang="en-US" sz="2850" dirty="0">
                <a:solidFill>
                  <a:srgbClr val="1F497D"/>
                </a:solidFill>
              </a:rPr>
              <a:t>Multiple single-dwelling retrofits</a:t>
            </a:r>
          </a:p>
          <a:p>
            <a:pPr eaLnBrk="1" hangingPunct="1">
              <a:lnSpc>
                <a:spcPct val="102000"/>
              </a:lnSpc>
            </a:pPr>
            <a:endParaRPr lang="en-US" altLang="en-US" sz="1350" dirty="0">
              <a:solidFill>
                <a:srgbClr val="000000"/>
              </a:solidFill>
            </a:endParaRPr>
          </a:p>
          <a:p>
            <a:pPr eaLnBrk="1" hangingPunct="1">
              <a:lnSpc>
                <a:spcPct val="102000"/>
              </a:lnSpc>
            </a:pPr>
            <a:endParaRPr lang="en-US" altLang="en-US" sz="1350" b="1" dirty="0">
              <a:solidFill>
                <a:srgbClr val="5F5F5F"/>
              </a:solidFill>
            </a:endParaRPr>
          </a:p>
        </p:txBody>
      </p:sp>
      <p:sp>
        <p:nvSpPr>
          <p:cNvPr id="6148" name="Rectangle 10"/>
          <p:cNvSpPr>
            <a:spLocks noChangeArrowheads="1"/>
          </p:cNvSpPr>
          <p:nvPr/>
        </p:nvSpPr>
        <p:spPr bwMode="auto">
          <a:xfrm>
            <a:off x="1385888" y="676522"/>
            <a:ext cx="6372225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latin typeface="+mj-lt"/>
                <a:cs typeface="Arial" charset="0"/>
              </a:rPr>
              <a:t>e.g. Passmore Street, Grosvenor Estates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331367"/>
            <a:ext cx="6858000" cy="381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331401" y="249492"/>
            <a:ext cx="5238821" cy="50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3429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2850" dirty="0">
                <a:solidFill>
                  <a:srgbClr val="1F497D"/>
                </a:solidFill>
                <a:latin typeface="Arial" charset="0"/>
                <a:ea typeface="ＭＳ Ｐゴシック" pitchFamily="34" charset="-128"/>
              </a:rPr>
              <a:t>Passivhaus Retrofit 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D669B3-BFA9-4DFF-BA48-B169298FB7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281" y="1529783"/>
            <a:ext cx="2539100" cy="3326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6CD6A-D5F0-4309-87C7-42A9FC315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401" y="1437625"/>
            <a:ext cx="3834665" cy="308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342900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  <a:defRPr/>
            </a:pPr>
            <a:endParaRPr lang="en-GB" sz="2400" b="1" dirty="0">
              <a:solidFill>
                <a:srgbClr val="5F5F5F"/>
              </a:solidFill>
              <a:latin typeface="Arial Nova Light" panose="020B0304020202020204" pitchFamily="34" charset="0"/>
              <a:ea typeface="ＭＳ Ｐゴシック" pitchFamily="34" charset="-128"/>
              <a:cs typeface="+mj-cs"/>
            </a:endParaRPr>
          </a:p>
          <a:p>
            <a:pPr defTabSz="342900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  <a:defRPr/>
            </a:pPr>
            <a:r>
              <a:rPr lang="en-GB" sz="2400" b="1" dirty="0">
                <a:solidFill>
                  <a:srgbClr val="5F5F5F"/>
                </a:solidFill>
                <a:latin typeface="Arial Nova Light" panose="020B0304020202020204" pitchFamily="34" charset="0"/>
                <a:ea typeface="ＭＳ Ｐゴシック" pitchFamily="34" charset="-128"/>
                <a:cs typeface="+mj-cs"/>
              </a:rPr>
              <a:t>Almost 100 units complete &amp; certified </a:t>
            </a:r>
          </a:p>
          <a:p>
            <a:pPr defTabSz="342900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  <a:defRPr/>
            </a:pPr>
            <a:endParaRPr lang="en-GB" sz="2400" b="1" dirty="0">
              <a:solidFill>
                <a:srgbClr val="5F5F5F"/>
              </a:solidFill>
              <a:latin typeface="Arial Nova Light" panose="020B0304020202020204" pitchFamily="34" charset="0"/>
              <a:ea typeface="ＭＳ Ｐゴシック" pitchFamily="34" charset="-128"/>
              <a:cs typeface="+mj-cs"/>
            </a:endParaRPr>
          </a:p>
          <a:p>
            <a:pPr defTabSz="342900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  <a:defRPr/>
            </a:pPr>
            <a:r>
              <a:rPr lang="en-GB" sz="2400" b="1" dirty="0" err="1">
                <a:solidFill>
                  <a:srgbClr val="5F5F5F"/>
                </a:solidFill>
                <a:latin typeface="Arial Nova Light" panose="020B0304020202020204" pitchFamily="34" charset="0"/>
                <a:ea typeface="ＭＳ Ｐゴシック" pitchFamily="34" charset="-128"/>
                <a:cs typeface="+mj-cs"/>
              </a:rPr>
              <a:t>Ernerley</a:t>
            </a:r>
            <a:r>
              <a:rPr lang="en-GB" sz="2400" b="1" dirty="0">
                <a:solidFill>
                  <a:srgbClr val="5F5F5F"/>
                </a:solidFill>
                <a:latin typeface="Arial Nova Light" panose="020B0304020202020204" pitchFamily="34" charset="0"/>
                <a:ea typeface="ＭＳ Ｐゴシック" pitchFamily="34" charset="-128"/>
                <a:cs typeface="+mj-cs"/>
              </a:rPr>
              <a:t> Close the largest with 32 units</a:t>
            </a:r>
          </a:p>
          <a:p>
            <a:pPr defTabSz="342900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  <a:defRPr/>
            </a:pPr>
            <a:endParaRPr lang="en-GB" sz="2400" b="1" dirty="0">
              <a:solidFill>
                <a:srgbClr val="5F5F5F"/>
              </a:solidFill>
              <a:latin typeface="Arial Nova Light" panose="020B0304020202020204" pitchFamily="34" charset="0"/>
              <a:ea typeface="ＭＳ Ｐゴシック" pitchFamily="34" charset="-128"/>
              <a:cs typeface="+mj-cs"/>
            </a:endParaRPr>
          </a:p>
          <a:p>
            <a:pPr defTabSz="342900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  <a:defRPr/>
            </a:pPr>
            <a:r>
              <a:rPr lang="en-GB" sz="2400" b="1" dirty="0" err="1">
                <a:solidFill>
                  <a:srgbClr val="5F5F5F"/>
                </a:solidFill>
                <a:latin typeface="Arial Nova Light" panose="020B0304020202020204" pitchFamily="34" charset="0"/>
                <a:ea typeface="ＭＳ Ｐゴシック" pitchFamily="34" charset="-128"/>
                <a:cs typeface="+mj-cs"/>
              </a:rPr>
              <a:t>Approx</a:t>
            </a:r>
            <a:r>
              <a:rPr lang="en-GB" sz="2400" b="1" dirty="0">
                <a:solidFill>
                  <a:srgbClr val="5F5F5F"/>
                </a:solidFill>
                <a:latin typeface="Arial Nova Light" panose="020B0304020202020204" pitchFamily="34" charset="0"/>
                <a:ea typeface="ＭＳ Ｐゴシック" pitchFamily="34" charset="-128"/>
                <a:cs typeface="+mj-cs"/>
              </a:rPr>
              <a:t> 30 more underway</a:t>
            </a:r>
          </a:p>
        </p:txBody>
      </p:sp>
    </p:spTree>
    <p:extLst>
      <p:ext uri="{BB962C8B-B14F-4D97-AF65-F5344CB8AC3E}">
        <p14:creationId xmlns:p14="http://schemas.microsoft.com/office/powerpoint/2010/main" val="161833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>
                <a:solidFill>
                  <a:srgbClr val="1F497D"/>
                </a:solidFill>
              </a:rPr>
              <a:t>Why choose Passivhaus?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z="1800" baseline="30000" dirty="0">
              <a:cs typeface="Arial" pitchFamily="34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493658" y="1202080"/>
          <a:ext cx="6210690" cy="2893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AC3FA8-5D1E-4BA4-B07A-BB78E2231A2B}"/>
              </a:ext>
            </a:extLst>
          </p:cNvPr>
          <p:cNvCxnSpPr/>
          <p:nvPr/>
        </p:nvCxnSpPr>
        <p:spPr>
          <a:xfrm>
            <a:off x="5598114" y="2409735"/>
            <a:ext cx="0" cy="487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97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66BC41-86FC-6741-B847-9D0658C5D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3" y="303498"/>
            <a:ext cx="6531938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</a:pPr>
            <a:r>
              <a:rPr lang="en-GB" sz="3300" dirty="0">
                <a:solidFill>
                  <a:srgbClr val="1F497D"/>
                </a:solidFill>
              </a:rPr>
              <a:t>What you actually get …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EC16A52-9CF4-8A42-802B-12044E842F1B}"/>
              </a:ext>
            </a:extLst>
          </p:cNvPr>
          <p:cNvGraphicFramePr>
            <a:graphicFrameLocks/>
          </p:cNvGraphicFramePr>
          <p:nvPr/>
        </p:nvGraphicFramePr>
        <p:xfrm>
          <a:off x="1331640" y="1113589"/>
          <a:ext cx="5616624" cy="334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 Box 4">
            <a:extLst>
              <a:ext uri="{FF2B5EF4-FFF2-40B4-BE49-F238E27FC236}">
                <a16:creationId xmlns:a16="http://schemas.microsoft.com/office/drawing/2014/main" id="{6047D14F-E95A-C64D-91FE-C08C918FE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560" y="3119364"/>
            <a:ext cx="2063876" cy="39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20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Lighting and Electricity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34CBA4FF-C757-AA43-A848-DC7E5A34E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93" y="3379287"/>
            <a:ext cx="2063876" cy="39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20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Domestic Hot Water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9CCC3D0F-B878-384D-A5AA-EC824B490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225" y="3639210"/>
            <a:ext cx="2063876" cy="39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20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Space Heating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5D98B5B-DC10-BA47-B5E6-E7177C93A634}"/>
              </a:ext>
            </a:extLst>
          </p:cNvPr>
          <p:cNvCxnSpPr>
            <a:cxnSpLocks/>
          </p:cNvCxnSpPr>
          <p:nvPr/>
        </p:nvCxnSpPr>
        <p:spPr>
          <a:xfrm>
            <a:off x="6084168" y="1437624"/>
            <a:ext cx="0" cy="183620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4">
            <a:extLst>
              <a:ext uri="{FF2B5EF4-FFF2-40B4-BE49-F238E27FC236}">
                <a16:creationId xmlns:a16="http://schemas.microsoft.com/office/drawing/2014/main" id="{F3EFB3F8-07C3-C34A-A2CB-0389CEE14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484" y="1478457"/>
            <a:ext cx="1400327" cy="39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50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73% lower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84C0C56A-ED9F-DF47-AEFD-3F0B532B96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934" y="4464039"/>
            <a:ext cx="801402" cy="62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8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Y Foel, dawn on 01/12/09">
            <a:extLst>
              <a:ext uri="{FF2B5EF4-FFF2-40B4-BE49-F238E27FC236}">
                <a16:creationId xmlns:a16="http://schemas.microsoft.com/office/drawing/2014/main" id="{B030EB9B-D9A4-4010-87D5-47F53F221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1554"/>
            <a:ext cx="9144000" cy="60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>
            <a:extLst>
              <a:ext uri="{FF2B5EF4-FFF2-40B4-BE49-F238E27FC236}">
                <a16:creationId xmlns:a16="http://schemas.microsoft.com/office/drawing/2014/main" id="{A40484E8-A6C3-4FA3-8983-32650C09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25" y="3556240"/>
            <a:ext cx="3781425" cy="1058303"/>
          </a:xfrm>
          <a:prstGeom prst="rect">
            <a:avLst/>
          </a:prstGeom>
          <a:solidFill>
            <a:schemeClr val="tx1">
              <a:alpha val="5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350" b="1" dirty="0">
                <a:solidFill>
                  <a:prstClr val="white"/>
                </a:solidFill>
              </a:rPr>
              <a:t>2011 Measured performance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350" dirty="0">
                <a:solidFill>
                  <a:prstClr val="white"/>
                </a:solidFill>
              </a:rPr>
              <a:t>Primary Energy: </a:t>
            </a:r>
            <a:r>
              <a:rPr lang="en-GB" sz="1350" b="1" dirty="0">
                <a:solidFill>
                  <a:prstClr val="white"/>
                </a:solidFill>
              </a:rPr>
              <a:t>100.19</a:t>
            </a:r>
            <a:r>
              <a:rPr lang="en-GB" sz="1350" dirty="0">
                <a:solidFill>
                  <a:prstClr val="white"/>
                </a:solidFill>
              </a:rPr>
              <a:t> kWh/(m².yr) (Everything, including space/water heating)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GB" sz="1350" dirty="0">
              <a:solidFill>
                <a:prstClr val="white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350" dirty="0">
                <a:solidFill>
                  <a:prstClr val="white"/>
                </a:solidFill>
              </a:rPr>
              <a:t>Space Heating: </a:t>
            </a:r>
            <a:r>
              <a:rPr lang="en-GB" sz="1350" b="1" dirty="0">
                <a:solidFill>
                  <a:prstClr val="white"/>
                </a:solidFill>
              </a:rPr>
              <a:t>8.86</a:t>
            </a:r>
            <a:r>
              <a:rPr lang="en-GB" sz="1350" dirty="0">
                <a:solidFill>
                  <a:prstClr val="white"/>
                </a:solidFill>
              </a:rPr>
              <a:t> kWh/(m².yr)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3C9F6F97-DF1C-487A-BEFC-D005A9676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25" y="4614543"/>
            <a:ext cx="6184106" cy="47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350" b="1" dirty="0">
                <a:solidFill>
                  <a:prstClr val="black"/>
                </a:solidFill>
              </a:rPr>
              <a:t>Y </a:t>
            </a:r>
            <a:r>
              <a:rPr lang="en-GB" sz="1350" b="1" dirty="0" err="1">
                <a:solidFill>
                  <a:prstClr val="black"/>
                </a:solidFill>
              </a:rPr>
              <a:t>Foel</a:t>
            </a:r>
            <a:r>
              <a:rPr lang="en-GB" sz="1350" b="1" dirty="0">
                <a:solidFill>
                  <a:prstClr val="black"/>
                </a:solidFill>
              </a:rPr>
              <a:t>, the first Certified PH project in the UK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GB" sz="1350" b="1" dirty="0">
                <a:solidFill>
                  <a:prstClr val="black"/>
                </a:solidFill>
              </a:rPr>
              <a:t>North Wales (2006/7) </a:t>
            </a:r>
            <a:endParaRPr lang="en-GB" sz="105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3C9D1226-4013-D845-9E9B-F9C87B90945A}"/>
              </a:ext>
            </a:extLst>
          </p:cNvPr>
          <p:cNvGraphicFramePr>
            <a:graphicFrameLocks/>
          </p:cNvGraphicFramePr>
          <p:nvPr/>
        </p:nvGraphicFramePr>
        <p:xfrm>
          <a:off x="1379632" y="1162241"/>
          <a:ext cx="4986000" cy="2854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BB66BC41-86FC-6741-B847-9D0658C5D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902" y="477981"/>
            <a:ext cx="6029482" cy="49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2308" tIns="31154" rIns="62308" bIns="31154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01174" algn="l"/>
                <a:tab pos="1002348" algn="l"/>
                <a:tab pos="1503522" algn="l"/>
                <a:tab pos="2004696" algn="l"/>
                <a:tab pos="2505870" algn="l"/>
                <a:tab pos="3007045" algn="l"/>
                <a:tab pos="3508219" algn="l"/>
                <a:tab pos="4009393" algn="l"/>
              </a:tabLst>
            </a:pPr>
            <a:r>
              <a:rPr lang="en-GB" sz="3000" dirty="0" err="1">
                <a:solidFill>
                  <a:srgbClr val="1F497D"/>
                </a:solidFill>
              </a:rPr>
              <a:t>EnerPHit</a:t>
            </a:r>
            <a:r>
              <a:rPr lang="en-GB" sz="3000" dirty="0">
                <a:solidFill>
                  <a:srgbClr val="1F497D"/>
                </a:solidFill>
              </a:rPr>
              <a:t> – reduced emissions 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26F578-5E60-2A48-9979-933F37136F9F}"/>
              </a:ext>
            </a:extLst>
          </p:cNvPr>
          <p:cNvCxnSpPr>
            <a:cxnSpLocks/>
          </p:cNvCxnSpPr>
          <p:nvPr/>
        </p:nvCxnSpPr>
        <p:spPr>
          <a:xfrm>
            <a:off x="5401715" y="2820583"/>
            <a:ext cx="0" cy="35509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4">
            <a:extLst>
              <a:ext uri="{FF2B5EF4-FFF2-40B4-BE49-F238E27FC236}">
                <a16:creationId xmlns:a16="http://schemas.microsoft.com/office/drawing/2014/main" id="{65BB9A77-177E-2241-8CA2-B031983CB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5509" y="2966279"/>
            <a:ext cx="886208" cy="36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308" tIns="45809" rIns="62308" bIns="31154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197832">
              <a:lnSpc>
                <a:spcPct val="93000"/>
              </a:lnSpc>
              <a:buClr>
                <a:srgbClr val="000000"/>
              </a:buClr>
            </a:pPr>
            <a:r>
              <a:rPr lang="en-GB" sz="1385" b="0" dirty="0">
                <a:solidFill>
                  <a:srgbClr val="000000"/>
                </a:solidFill>
                <a:latin typeface="Calibri" panose="020F0502020204030204" pitchFamily="34" charset="0"/>
                <a:ea typeface="MS Gothic" charset="0"/>
                <a:cs typeface="Calibri" panose="020F0502020204030204" pitchFamily="34" charset="0"/>
              </a:rPr>
              <a:t>48% lower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6EA169F-2872-E940-B118-251B2A4E2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564" y="3175676"/>
            <a:ext cx="1905116" cy="36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308" tIns="45809" rIns="62308" bIns="31154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197832">
              <a:lnSpc>
                <a:spcPct val="93000"/>
              </a:lnSpc>
              <a:buClr>
                <a:srgbClr val="000000"/>
              </a:buClr>
            </a:pPr>
            <a:r>
              <a:rPr lang="en-GB" sz="1247" b="0" dirty="0">
                <a:solidFill>
                  <a:srgbClr val="000000"/>
                </a:solidFill>
                <a:latin typeface="Calibri" panose="020F0502020204030204" pitchFamily="34" charset="0"/>
                <a:ea typeface="MS Gothic" charset="0"/>
                <a:cs typeface="Calibri" panose="020F0502020204030204" pitchFamily="34" charset="0"/>
              </a:rPr>
              <a:t>Lighting and Electricity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DB65B829-12B4-B348-94D7-DC2AD6335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565" y="3371287"/>
            <a:ext cx="1905116" cy="36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308" tIns="45809" rIns="62308" bIns="31154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197832">
              <a:lnSpc>
                <a:spcPct val="93000"/>
              </a:lnSpc>
              <a:buClr>
                <a:srgbClr val="000000"/>
              </a:buClr>
            </a:pPr>
            <a:r>
              <a:rPr lang="en-GB" sz="1247" b="0" dirty="0">
                <a:solidFill>
                  <a:srgbClr val="000000"/>
                </a:solidFill>
                <a:latin typeface="Calibri" panose="020F0502020204030204" pitchFamily="34" charset="0"/>
                <a:ea typeface="MS Gothic" charset="0"/>
                <a:cs typeface="Calibri" panose="020F0502020204030204" pitchFamily="34" charset="0"/>
              </a:rPr>
              <a:t>Domestic Hot Water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C0D0E2CC-AE4C-E84B-83A4-2109B702B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565" y="3555221"/>
            <a:ext cx="1905116" cy="27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308" tIns="45809" rIns="62308" bIns="31154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197832">
              <a:lnSpc>
                <a:spcPct val="93000"/>
              </a:lnSpc>
              <a:buClr>
                <a:srgbClr val="000000"/>
              </a:buClr>
            </a:pPr>
            <a:r>
              <a:rPr lang="en-GB" sz="1247" b="0" dirty="0">
                <a:solidFill>
                  <a:srgbClr val="000000"/>
                </a:solidFill>
                <a:latin typeface="Calibri" panose="020F0502020204030204" pitchFamily="34" charset="0"/>
                <a:ea typeface="MS Gothic" charset="0"/>
                <a:cs typeface="Calibri" panose="020F0502020204030204" pitchFamily="34" charset="0"/>
              </a:rPr>
              <a:t>Space Heating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CEDD81-5D79-6C46-BA74-86BFDD0013D0}"/>
              </a:ext>
            </a:extLst>
          </p:cNvPr>
          <p:cNvCxnSpPr>
            <a:cxnSpLocks/>
          </p:cNvCxnSpPr>
          <p:nvPr/>
        </p:nvCxnSpPr>
        <p:spPr>
          <a:xfrm>
            <a:off x="6481689" y="3857136"/>
            <a:ext cx="371826" cy="5544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4">
            <a:extLst>
              <a:ext uri="{FF2B5EF4-FFF2-40B4-BE49-F238E27FC236}">
                <a16:creationId xmlns:a16="http://schemas.microsoft.com/office/drawing/2014/main" id="{B3A2B8CD-4782-EB44-A86A-2301B2944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565" y="4426525"/>
            <a:ext cx="1905116" cy="36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308" tIns="45809" rIns="62308" bIns="31154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197832">
              <a:lnSpc>
                <a:spcPct val="93000"/>
              </a:lnSpc>
              <a:buClr>
                <a:srgbClr val="000000"/>
              </a:buClr>
            </a:pPr>
            <a:r>
              <a:rPr lang="en-GB" sz="1247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100m2 house = £140 p.a.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0B0B4DC4-E935-FE43-A78B-24909F7B2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706" y="1612605"/>
            <a:ext cx="1292609" cy="36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308" tIns="45809" rIns="62308" bIns="31154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197832">
              <a:lnSpc>
                <a:spcPct val="93000"/>
              </a:lnSpc>
              <a:buClr>
                <a:srgbClr val="000000"/>
              </a:buClr>
            </a:pPr>
            <a:r>
              <a:rPr lang="en-GB" sz="1385" b="0" dirty="0">
                <a:solidFill>
                  <a:srgbClr val="000000"/>
                </a:solidFill>
                <a:latin typeface="Calibri" panose="020F0502020204030204" pitchFamily="34" charset="0"/>
                <a:ea typeface="MS Gothic" charset="0"/>
                <a:cs typeface="Calibri" panose="020F0502020204030204" pitchFamily="34" charset="0"/>
              </a:rPr>
              <a:t>81% lower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3E11CE-95CB-4B40-A2CF-185D1BEFDE05}"/>
              </a:ext>
            </a:extLst>
          </p:cNvPr>
          <p:cNvCxnSpPr>
            <a:cxnSpLocks/>
          </p:cNvCxnSpPr>
          <p:nvPr/>
        </p:nvCxnSpPr>
        <p:spPr>
          <a:xfrm flipH="1">
            <a:off x="5739958" y="1612608"/>
            <a:ext cx="1745" cy="1563071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083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D5331555-E4FB-0344-B38B-6C9AC62E9B5F}"/>
              </a:ext>
            </a:extLst>
          </p:cNvPr>
          <p:cNvGraphicFramePr>
            <a:graphicFrameLocks/>
          </p:cNvGraphicFramePr>
          <p:nvPr/>
        </p:nvGraphicFramePr>
        <p:xfrm>
          <a:off x="1426371" y="1108416"/>
          <a:ext cx="6223973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B74CB72E-A7B0-7842-81FF-736FDF111176}"/>
              </a:ext>
            </a:extLst>
          </p:cNvPr>
          <p:cNvGrpSpPr/>
          <p:nvPr/>
        </p:nvGrpSpPr>
        <p:grpSpPr>
          <a:xfrm>
            <a:off x="1493658" y="3425255"/>
            <a:ext cx="1410104" cy="1360548"/>
            <a:chOff x="687384" y="4573940"/>
            <a:chExt cx="1940400" cy="18722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6ED17-605E-B648-A630-84546372BE84}"/>
                </a:ext>
              </a:extLst>
            </p:cNvPr>
            <p:cNvSpPr/>
            <p:nvPr/>
          </p:nvSpPr>
          <p:spPr bwMode="auto">
            <a:xfrm>
              <a:off x="687384" y="5287696"/>
              <a:ext cx="1940400" cy="4446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marL="1028700" indent="-170260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endParaRPr lang="en-US" sz="1500" b="1" dirty="0">
                <a:solidFill>
                  <a:srgbClr val="5F5F5F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BAF397-A538-6245-B963-6D1330543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687" y="4573940"/>
              <a:ext cx="1447793" cy="18722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5778" name="Rectangle 3"/>
          <p:cNvSpPr>
            <a:spLocks noChangeArrowheads="1"/>
          </p:cNvSpPr>
          <p:nvPr/>
        </p:nvSpPr>
        <p:spPr bwMode="auto">
          <a:xfrm>
            <a:off x="1426369" y="205979"/>
            <a:ext cx="457676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GB" sz="3300" dirty="0" err="1">
                <a:solidFill>
                  <a:srgbClr val="1F497D"/>
                </a:solidFill>
                <a:ea typeface="+mj-ea"/>
                <a:cs typeface="+mj-cs"/>
              </a:rPr>
              <a:t>Passivhaus</a:t>
            </a:r>
            <a:r>
              <a:rPr lang="en-GB" sz="3300" dirty="0">
                <a:solidFill>
                  <a:srgbClr val="1F497D"/>
                </a:solidFill>
                <a:ea typeface="+mj-ea"/>
                <a:cs typeface="+mj-cs"/>
              </a:rPr>
              <a:t> Retrofit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D588664E-95E4-E44A-B462-330659DC9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2672" y="3544233"/>
            <a:ext cx="1404156" cy="122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05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Example 1</a:t>
            </a:r>
          </a:p>
          <a:p>
            <a:pPr indent="-214313">
              <a:lnSpc>
                <a:spcPct val="93000"/>
              </a:lnSpc>
              <a:buClr>
                <a:srgbClr val="000000"/>
              </a:buClr>
            </a:pPr>
            <a:endParaRPr lang="en-GB" sz="1050" b="0" dirty="0">
              <a:solidFill>
                <a:srgbClr val="000000"/>
              </a:solidFill>
              <a:latin typeface="Calibri Light" panose="020F0302020204030204" pitchFamily="34" charset="0"/>
              <a:ea typeface="MS Gothic" charset="0"/>
              <a:cs typeface="Calibri Light" panose="020F0302020204030204" pitchFamily="34" charset="0"/>
            </a:endParaRPr>
          </a:p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05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Early 1900s solid wall semi detached 3-bed retrofitted to </a:t>
            </a:r>
            <a:r>
              <a:rPr lang="en-GB" sz="1050" b="0" dirty="0" err="1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EnerPHit</a:t>
            </a:r>
            <a:r>
              <a:rPr lang="en-GB" sz="105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 standard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5A2FA709-8C06-7241-BBC8-03360F3F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58" y="739193"/>
            <a:ext cx="3942438" cy="3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50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Small Retrofit Examples – Primary Energy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B95E51B-A092-DA42-AF96-330E7EBCCD46}"/>
              </a:ext>
            </a:extLst>
          </p:cNvPr>
          <p:cNvCxnSpPr>
            <a:cxnSpLocks/>
          </p:cNvCxnSpPr>
          <p:nvPr/>
        </p:nvCxnSpPr>
        <p:spPr>
          <a:xfrm>
            <a:off x="5814138" y="1869675"/>
            <a:ext cx="0" cy="745186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4">
            <a:extLst>
              <a:ext uri="{FF2B5EF4-FFF2-40B4-BE49-F238E27FC236}">
                <a16:creationId xmlns:a16="http://schemas.microsoft.com/office/drawing/2014/main" id="{E3A8B685-04F0-064F-9A99-BE6600F7A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876" y="1629200"/>
            <a:ext cx="1314008" cy="3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20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72% reduction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C68347-D4D7-4941-B4AA-7750FCA56DDA}"/>
              </a:ext>
            </a:extLst>
          </p:cNvPr>
          <p:cNvGrpSpPr/>
          <p:nvPr/>
        </p:nvGrpSpPr>
        <p:grpSpPr>
          <a:xfrm>
            <a:off x="4443537" y="3544041"/>
            <a:ext cx="1862227" cy="1066715"/>
            <a:chOff x="4393287" y="4749830"/>
            <a:chExt cx="2482969" cy="14222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0ED482-9A4B-F945-963C-9013A29E4CB9}"/>
                </a:ext>
              </a:extLst>
            </p:cNvPr>
            <p:cNvSpPr/>
            <p:nvPr/>
          </p:nvSpPr>
          <p:spPr bwMode="auto">
            <a:xfrm>
              <a:off x="4393287" y="5245530"/>
              <a:ext cx="2482969" cy="4308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marL="1028700" indent="-170260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endParaRPr lang="en-US" sz="1500" b="1" dirty="0">
                <a:solidFill>
                  <a:srgbClr val="5F5F5F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8BCD527-121A-5047-AE5E-5BD555666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7537" y="4749830"/>
              <a:ext cx="1974467" cy="14222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0E0AD0-236D-3B41-8C21-525D63B3FA00}"/>
              </a:ext>
            </a:extLst>
          </p:cNvPr>
          <p:cNvCxnSpPr>
            <a:cxnSpLocks/>
          </p:cNvCxnSpPr>
          <p:nvPr/>
        </p:nvCxnSpPr>
        <p:spPr>
          <a:xfrm>
            <a:off x="6581629" y="1545639"/>
            <a:ext cx="0" cy="1069222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4">
            <a:extLst>
              <a:ext uri="{FF2B5EF4-FFF2-40B4-BE49-F238E27FC236}">
                <a16:creationId xmlns:a16="http://schemas.microsoft.com/office/drawing/2014/main" id="{891BE69C-66F0-BF49-99EF-7CC3AC67F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1379" y="3544233"/>
            <a:ext cx="1404156" cy="122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05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Example 2</a:t>
            </a:r>
          </a:p>
          <a:p>
            <a:pPr indent="-214313">
              <a:lnSpc>
                <a:spcPct val="93000"/>
              </a:lnSpc>
              <a:buClr>
                <a:srgbClr val="000000"/>
              </a:buClr>
            </a:pPr>
            <a:endParaRPr lang="en-GB" sz="1050" b="0" dirty="0">
              <a:solidFill>
                <a:srgbClr val="000000"/>
              </a:solidFill>
              <a:latin typeface="Calibri Light" panose="020F0302020204030204" pitchFamily="34" charset="0"/>
              <a:ea typeface="MS Gothic" charset="0"/>
              <a:cs typeface="Calibri Light" panose="020F0302020204030204" pitchFamily="34" charset="0"/>
            </a:endParaRPr>
          </a:p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05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Detached 4 bed solid wall property to </a:t>
            </a:r>
            <a:r>
              <a:rPr lang="en-GB" sz="1050" b="0" dirty="0" err="1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EnerPHit</a:t>
            </a:r>
            <a:r>
              <a:rPr lang="en-GB" sz="105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 standard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DA4F007F-BA12-CD40-A7A1-41BF140E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307" y="1315560"/>
            <a:ext cx="1314008" cy="3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14313">
              <a:lnSpc>
                <a:spcPct val="93000"/>
              </a:lnSpc>
              <a:buClr>
                <a:srgbClr val="000000"/>
              </a:buClr>
            </a:pPr>
            <a:r>
              <a:rPr lang="en-GB" sz="1200" b="0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82% reduction</a:t>
            </a:r>
          </a:p>
        </p:txBody>
      </p:sp>
    </p:spTree>
    <p:extLst>
      <p:ext uri="{BB962C8B-B14F-4D97-AF65-F5344CB8AC3E}">
        <p14:creationId xmlns:p14="http://schemas.microsoft.com/office/powerpoint/2010/main" val="7132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75F3-67A0-A843-93C4-C9564A95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Staged Retrofit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E03A6-5858-C040-A01D-D15E6D8027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07E279-DC22-4510-B473-75280AAEFFE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12C34-9276-AF44-9F1E-A01E3B2062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26" y="1300235"/>
            <a:ext cx="4219362" cy="2592288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8B2E3A25-9768-D049-9FF4-6408E8A44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503" y="1024304"/>
            <a:ext cx="2243327" cy="330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2308" tIns="45809" rIns="62308" bIns="31154"/>
          <a:lstStyle>
            <a:lvl1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defTabSz="449263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Aft>
                <a:spcPct val="0"/>
              </a:spcAft>
              <a:buFont typeface="Arial" charset="0"/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lnSpc>
                <a:spcPct val="93000"/>
              </a:lnSpc>
              <a:spcAft>
                <a:spcPts val="416"/>
              </a:spcAft>
              <a:buClr>
                <a:srgbClr val="000000"/>
              </a:buClr>
            </a:pPr>
            <a:endParaRPr lang="en-GB" sz="1661" dirty="0">
              <a:solidFill>
                <a:srgbClr val="000000"/>
              </a:solidFill>
              <a:latin typeface="Calibri Light" panose="020F0302020204030204" pitchFamily="34" charset="0"/>
              <a:ea typeface="MS Gothic" charset="0"/>
              <a:cs typeface="Calibri Light" panose="020F0302020204030204" pitchFamily="34" charset="0"/>
            </a:endParaRPr>
          </a:p>
          <a:p>
            <a:pPr lvl="1">
              <a:lnSpc>
                <a:spcPct val="93000"/>
              </a:lnSpc>
              <a:spcAft>
                <a:spcPts val="416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661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Allows for phased budgeting</a:t>
            </a:r>
          </a:p>
          <a:p>
            <a:pPr lvl="1">
              <a:lnSpc>
                <a:spcPct val="93000"/>
              </a:lnSpc>
              <a:spcAft>
                <a:spcPts val="416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661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Allows components to be replaced as they reach end of life</a:t>
            </a:r>
          </a:p>
          <a:p>
            <a:pPr lvl="1">
              <a:lnSpc>
                <a:spcPct val="93000"/>
              </a:lnSpc>
              <a:spcAft>
                <a:spcPts val="416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661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Removes the risk of Carbon Lock-in</a:t>
            </a:r>
          </a:p>
          <a:p>
            <a:pPr lvl="1">
              <a:lnSpc>
                <a:spcPct val="93000"/>
              </a:lnSpc>
              <a:spcAft>
                <a:spcPts val="416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r>
              <a:rPr lang="en-GB" sz="1661" dirty="0">
                <a:solidFill>
                  <a:srgbClr val="000000"/>
                </a:solidFill>
                <a:latin typeface="Calibri Light" panose="020F0302020204030204" pitchFamily="34" charset="0"/>
                <a:ea typeface="MS Gothic" charset="0"/>
                <a:cs typeface="Calibri Light" panose="020F0302020204030204" pitchFamily="34" charset="0"/>
              </a:rPr>
              <a:t>Enables forecasting of future potential reductions</a:t>
            </a:r>
          </a:p>
          <a:p>
            <a:pPr lvl="2">
              <a:lnSpc>
                <a:spcPct val="93000"/>
              </a:lnSpc>
              <a:spcAft>
                <a:spcPts val="416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endParaRPr lang="en-GB" sz="1247" dirty="0">
              <a:solidFill>
                <a:srgbClr val="000000"/>
              </a:solidFill>
              <a:latin typeface="Calibri Light" panose="020F0302020204030204" pitchFamily="34" charset="0"/>
              <a:ea typeface="MS Gothic" charset="0"/>
              <a:cs typeface="Calibri Light" panose="020F0302020204030204" pitchFamily="34" charset="0"/>
            </a:endParaRPr>
          </a:p>
          <a:p>
            <a:pPr lvl="1">
              <a:lnSpc>
                <a:spcPct val="93000"/>
              </a:lnSpc>
              <a:spcAft>
                <a:spcPts val="416"/>
              </a:spcAft>
              <a:buClr>
                <a:srgbClr val="000000"/>
              </a:buClr>
              <a:buSzPct val="45000"/>
              <a:buFont typeface="Wingdings" charset="0"/>
              <a:buChar char=""/>
            </a:pPr>
            <a:endParaRPr lang="en-GB" sz="1661" dirty="0">
              <a:solidFill>
                <a:srgbClr val="000000"/>
              </a:solidFill>
              <a:latin typeface="Calibri Light" panose="020F0302020204030204" pitchFamily="34" charset="0"/>
              <a:ea typeface="MS Gothic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7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16" y="-1189159"/>
            <a:ext cx="9216516" cy="71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"/>
          <p:cNvSpPr>
            <a:spLocks noGrp="1" noChangeArrowheads="1"/>
          </p:cNvSpPr>
          <p:nvPr>
            <p:ph type="title"/>
          </p:nvPr>
        </p:nvSpPr>
        <p:spPr>
          <a:xfrm>
            <a:off x="1439469" y="1814513"/>
            <a:ext cx="6060281" cy="972741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62856" rIns="68580" bIns="3429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</a:pPr>
            <a:br>
              <a:rPr lang="en-GB" altLang="en-US" sz="1500" dirty="0">
                <a:solidFill>
                  <a:schemeClr val="bg1"/>
                </a:solidFill>
              </a:rPr>
            </a:br>
            <a:r>
              <a:rPr lang="en-GB" altLang="en-US" sz="1500" dirty="0">
                <a:solidFill>
                  <a:schemeClr val="bg1"/>
                </a:solidFill>
              </a:rPr>
              <a:t>Jon Bootland</a:t>
            </a:r>
            <a:br>
              <a:rPr lang="en-GB" altLang="en-US" sz="1500" dirty="0">
                <a:solidFill>
                  <a:schemeClr val="bg1"/>
                </a:solidFill>
              </a:rPr>
            </a:br>
            <a:r>
              <a:rPr lang="en-GB" altLang="en-US" sz="1500" dirty="0">
                <a:solidFill>
                  <a:schemeClr val="bg1"/>
                </a:solidFill>
              </a:rPr>
              <a:t>Passivhaus Trust </a:t>
            </a:r>
            <a:br>
              <a:rPr lang="en-GB" altLang="en-US" sz="1500" dirty="0">
                <a:solidFill>
                  <a:schemeClr val="bg1"/>
                </a:solidFill>
              </a:rPr>
            </a:br>
            <a:br>
              <a:rPr lang="en-GB" altLang="en-US" sz="1500" dirty="0">
                <a:solidFill>
                  <a:schemeClr val="bg1"/>
                </a:solidFill>
              </a:rPr>
            </a:br>
            <a:endParaRPr lang="en-GB" altLang="en-US" sz="1500" dirty="0">
              <a:solidFill>
                <a:schemeClr val="bg1"/>
              </a:solidFill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657350" y="3346850"/>
            <a:ext cx="5314950" cy="6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350" dirty="0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426369" y="4652965"/>
            <a:ext cx="6230541" cy="28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7719" rIns="67500" bIns="33750"/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  <a:defRPr/>
            </a:pPr>
            <a:r>
              <a:rPr lang="en-GB" sz="1050" b="1" dirty="0">
                <a:solidFill>
                  <a:srgbClr val="FFFFFF"/>
                </a:solidFill>
                <a:latin typeface="Arial Bold" charset="0"/>
                <a:ea typeface="MS Gothic" charset="0"/>
                <a:cs typeface="Arial Unicode MS" charset="0"/>
              </a:rPr>
              <a:t>Passivhaus Trust  </a:t>
            </a:r>
            <a:r>
              <a:rPr lang="en-GB" sz="1050" dirty="0">
                <a:solidFill>
                  <a:srgbClr val="FFFFFF"/>
                </a:solidFill>
                <a:latin typeface="Arial Bold" charset="0"/>
                <a:ea typeface="MS Gothic" charset="0"/>
                <a:cs typeface="Arial Unicode MS" charset="0"/>
              </a:rPr>
              <a:t>The Foundry, 5 Baldwin Terrace, London N1 7RU </a:t>
            </a:r>
            <a:r>
              <a:rPr lang="en-GB" sz="1050" dirty="0">
                <a:solidFill>
                  <a:srgbClr val="FFFFFF"/>
                </a:solidFill>
                <a:latin typeface="Calibri" charset="0"/>
                <a:ea typeface="MS Gothic" charset="0"/>
                <a:cs typeface="Arial Unicode MS" charset="0"/>
              </a:rPr>
              <a:t>Tel: 0207 704 3502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  <a:defRPr/>
            </a:pPr>
            <a:r>
              <a:rPr lang="en-GB" sz="1050" dirty="0">
                <a:solidFill>
                  <a:srgbClr val="FFFFFF"/>
                </a:solidFill>
                <a:latin typeface="Calibri" charset="0"/>
                <a:ea typeface="MS Gothic" charset="0"/>
                <a:cs typeface="Arial Unicode MS" charset="0"/>
              </a:rPr>
              <a:t>Email: info@passivhaustrust.org.uk  Web: www.passivhaustrust.org.uk</a:t>
            </a:r>
          </a:p>
        </p:txBody>
      </p:sp>
      <p:sp>
        <p:nvSpPr>
          <p:cNvPr id="10246" name="Rectangle 3"/>
          <p:cNvSpPr>
            <a:spLocks noChangeArrowheads="1"/>
          </p:cNvSpPr>
          <p:nvPr/>
        </p:nvSpPr>
        <p:spPr bwMode="auto">
          <a:xfrm>
            <a:off x="1426369" y="205979"/>
            <a:ext cx="457676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GB" sz="3000" dirty="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rPr>
              <a:t>Passivhaus: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GB" sz="3000" dirty="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rPr>
              <a:t>An introduction</a:t>
            </a: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6658745" y="4268753"/>
            <a:ext cx="2273379" cy="22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900" dirty="0">
                <a:solidFill>
                  <a:schemeClr val="bg1"/>
                </a:solidFill>
              </a:rPr>
              <a:t>Underhill House: Seymour-Smith Architects  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027CF1E-0296-441E-8859-DC5B6B2CF8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729" y="26860"/>
            <a:ext cx="1029794" cy="9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33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>
            <a:extLst>
              <a:ext uri="{FF2B5EF4-FFF2-40B4-BE49-F238E27FC236}">
                <a16:creationId xmlns:a16="http://schemas.microsoft.com/office/drawing/2014/main" id="{F9B2CE1A-348F-8F4A-9DBA-63A7D847D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92381"/>
            <a:ext cx="9144000" cy="709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46A89CB6-7090-604F-BFCF-BCC763D80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3346850"/>
            <a:ext cx="5314950" cy="6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350">
              <a:ea typeface="MS Gothic" charset="0"/>
              <a:cs typeface="MS Gothic" charset="0"/>
            </a:endParaRPr>
          </a:p>
        </p:txBody>
      </p:sp>
      <p:sp>
        <p:nvSpPr>
          <p:cNvPr id="140292" name="TextBox 7">
            <a:extLst>
              <a:ext uri="{FF2B5EF4-FFF2-40B4-BE49-F238E27FC236}">
                <a16:creationId xmlns:a16="http://schemas.microsoft.com/office/drawing/2014/main" id="{463EFD7D-AF6A-8A47-A0D0-C4C305E00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210" y="4623979"/>
            <a:ext cx="2614818" cy="24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50" dirty="0">
                <a:solidFill>
                  <a:schemeClr val="bg1"/>
                </a:solidFill>
              </a:rPr>
              <a:t>Underhill House: Seymour-Smith Architects  </a:t>
            </a:r>
          </a:p>
        </p:txBody>
      </p:sp>
    </p:spTree>
    <p:extLst>
      <p:ext uri="{BB962C8B-B14F-4D97-AF65-F5344CB8AC3E}">
        <p14:creationId xmlns:p14="http://schemas.microsoft.com/office/powerpoint/2010/main" val="1604473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>
            <a:extLst>
              <a:ext uri="{FF2B5EF4-FFF2-40B4-BE49-F238E27FC236}">
                <a16:creationId xmlns:a16="http://schemas.microsoft.com/office/drawing/2014/main" id="{79AD8380-DCBF-F849-B78B-78A1D40A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2339" name="Picture 2" descr="C:\Users\Passivhaus Trust\Dropbox\PHT Image Library\Projects\Plummerswood\7356814434f97f183c0298.jpg">
            <a:extLst>
              <a:ext uri="{FF2B5EF4-FFF2-40B4-BE49-F238E27FC236}">
                <a16:creationId xmlns:a16="http://schemas.microsoft.com/office/drawing/2014/main" id="{1904E00C-0929-9140-95F5-DDD2D421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3628"/>
            <a:ext cx="9144000" cy="605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Box 7">
            <a:extLst>
              <a:ext uri="{FF2B5EF4-FFF2-40B4-BE49-F238E27FC236}">
                <a16:creationId xmlns:a16="http://schemas.microsoft.com/office/drawing/2014/main" id="{C5B9DC79-C399-9F41-95F9-6134D1DB1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139" y="4630105"/>
            <a:ext cx="2218171" cy="26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 dirty="0" err="1">
                <a:solidFill>
                  <a:schemeClr val="bg1"/>
                </a:solidFill>
              </a:rPr>
              <a:t>Plummerswood</a:t>
            </a:r>
            <a:r>
              <a:rPr lang="en-US" altLang="en-US" sz="1200" dirty="0">
                <a:solidFill>
                  <a:schemeClr val="bg1"/>
                </a:solidFill>
              </a:rPr>
              <a:t>, GAIA Architects</a:t>
            </a:r>
          </a:p>
        </p:txBody>
      </p:sp>
    </p:spTree>
    <p:extLst>
      <p:ext uri="{BB962C8B-B14F-4D97-AF65-F5344CB8AC3E}">
        <p14:creationId xmlns:p14="http://schemas.microsoft.com/office/powerpoint/2010/main" val="867560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Passivhaus Trust\Dropbox\Passivhaus Trust Projects Database\Projects\PH Projects images and info\Totnes Passivhaus\11HMcompressed.jpg">
            <a:extLst>
              <a:ext uri="{FF2B5EF4-FFF2-40B4-BE49-F238E27FC236}">
                <a16:creationId xmlns:a16="http://schemas.microsoft.com/office/drawing/2014/main" id="{7AB4539D-66D8-AE41-A421-52CB59B3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125" y="-452586"/>
            <a:ext cx="9376250" cy="62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72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AC351-BCFA-B441-B3C6-53B6EE2A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D5AEE-3976-734F-8F2C-7426CB047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1ED5EE9-BFDB-4F4F-9F67-C201911E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460" y="-1246150"/>
            <a:ext cx="9162460" cy="688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70DE428-7AC8-1643-B9C7-B471AF4BE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75" y="4245937"/>
            <a:ext cx="4138890" cy="26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 dirty="0" err="1">
                <a:solidFill>
                  <a:schemeClr val="bg1"/>
                </a:solidFill>
              </a:rPr>
              <a:t>Denby</a:t>
            </a:r>
            <a:r>
              <a:rPr lang="en-US" altLang="en-US" sz="1200" dirty="0">
                <a:solidFill>
                  <a:schemeClr val="bg1"/>
                </a:solidFill>
              </a:rPr>
              <a:t> Dale, Green Building Store &amp; </a:t>
            </a:r>
            <a:r>
              <a:rPr lang="en-US" altLang="en-US" sz="1200" dirty="0" err="1">
                <a:solidFill>
                  <a:schemeClr val="bg1"/>
                </a:solidFill>
              </a:rPr>
              <a:t>Derrie</a:t>
            </a:r>
            <a:r>
              <a:rPr lang="en-US" altLang="en-US" sz="1200" dirty="0">
                <a:solidFill>
                  <a:schemeClr val="bg1"/>
                </a:solidFill>
              </a:rPr>
              <a:t> O’Sullivan Architects</a:t>
            </a:r>
          </a:p>
        </p:txBody>
      </p:sp>
    </p:spTree>
    <p:extLst>
      <p:ext uri="{BB962C8B-B14F-4D97-AF65-F5344CB8AC3E}">
        <p14:creationId xmlns:p14="http://schemas.microsoft.com/office/powerpoint/2010/main" val="2028317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7801B1-EB31-4797-B640-FCE47363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843"/>
            <a:ext cx="9144000" cy="6847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332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52AC7D-D34B-9046-BF80-CF4F002330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9873"/>
            <a:ext cx="9144000" cy="6865307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B8003481-534A-5648-8435-DEE7DC6CB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1" y="4655353"/>
            <a:ext cx="2124299" cy="22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900" dirty="0" err="1">
                <a:solidFill>
                  <a:schemeClr val="bg1"/>
                </a:solidFill>
              </a:rPr>
              <a:t>Erneley</a:t>
            </a:r>
            <a:r>
              <a:rPr lang="en-US" altLang="en-US" sz="900" dirty="0">
                <a:solidFill>
                  <a:schemeClr val="bg1"/>
                </a:solidFill>
              </a:rPr>
              <a:t> Close, Manchester : 2E Architects</a:t>
            </a: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657350" y="3346850"/>
            <a:ext cx="5314950" cy="6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350" dirty="0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13538" y="4471017"/>
            <a:ext cx="6230541" cy="28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7719" rIns="67500" bIns="33750"/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  <a:defRPr/>
            </a:pPr>
            <a:r>
              <a:rPr lang="en-GB" sz="1050" b="1" dirty="0">
                <a:solidFill>
                  <a:srgbClr val="FFFFFF"/>
                </a:solidFill>
                <a:latin typeface="+mj-lt"/>
                <a:ea typeface="MS Gothic" charset="0"/>
                <a:cs typeface="Arial Unicode MS" charset="0"/>
              </a:rPr>
              <a:t>Passivhaus Trust  </a:t>
            </a:r>
            <a:r>
              <a:rPr lang="en-GB" sz="1050" dirty="0">
                <a:solidFill>
                  <a:srgbClr val="FFFFFF"/>
                </a:solidFill>
                <a:latin typeface="+mj-lt"/>
                <a:ea typeface="MS Gothic" charset="0"/>
                <a:cs typeface="Arial Unicode MS" charset="0"/>
              </a:rPr>
              <a:t>The Foundry, 5 Baldwin Terrace, London N1 7RU Tel: 0207 704 3502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  <a:defRPr/>
            </a:pPr>
            <a:r>
              <a:rPr lang="en-GB" sz="1050" dirty="0">
                <a:solidFill>
                  <a:srgbClr val="FFFFFF"/>
                </a:solidFill>
                <a:latin typeface="+mj-lt"/>
                <a:ea typeface="MS Gothic" charset="0"/>
                <a:cs typeface="Arial Unicode MS" charset="0"/>
              </a:rPr>
              <a:t>Email: info@passivhaustrust.org.uk  Web: www.passivhaustrust.org.uk</a:t>
            </a:r>
          </a:p>
        </p:txBody>
      </p:sp>
      <p:sp>
        <p:nvSpPr>
          <p:cNvPr id="10246" name="Rectangle 3"/>
          <p:cNvSpPr>
            <a:spLocks noChangeArrowheads="1"/>
          </p:cNvSpPr>
          <p:nvPr/>
        </p:nvSpPr>
        <p:spPr bwMode="auto">
          <a:xfrm>
            <a:off x="1247681" y="206252"/>
            <a:ext cx="4392308" cy="56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GB" sz="3000" dirty="0">
                <a:solidFill>
                  <a:schemeClr val="bg1"/>
                </a:solidFill>
                <a:latin typeface="+mj-lt"/>
                <a:ea typeface="MS Gothic" charset="0"/>
                <a:cs typeface="MS Gothic" charset="0"/>
              </a:rPr>
              <a:t>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18E9E1-F339-6A46-8663-E748734EA9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703" y="55949"/>
            <a:ext cx="1157195" cy="910716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6589C600-F26E-E740-B133-262246D0F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836244"/>
            <a:ext cx="2592288" cy="11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endParaRPr lang="en-GB" sz="1500" b="1" dirty="0">
              <a:solidFill>
                <a:schemeClr val="bg1"/>
              </a:solidFill>
              <a:latin typeface="+mj-lt"/>
              <a:ea typeface="MS Gothic" charset="0"/>
              <a:cs typeface="MS Gothic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GB" sz="1500" b="1" dirty="0">
                <a:solidFill>
                  <a:schemeClr val="bg1"/>
                </a:solidFill>
                <a:latin typeface="+mj-lt"/>
                <a:ea typeface="MS Gothic" charset="0"/>
                <a:cs typeface="MS Gothic" charset="0"/>
              </a:rPr>
              <a:t>Jon Bootland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endParaRPr lang="en-GB" sz="1500" b="1" dirty="0">
              <a:solidFill>
                <a:schemeClr val="bg1"/>
              </a:solidFill>
              <a:latin typeface="+mj-lt"/>
              <a:ea typeface="MS Gothic" charset="0"/>
              <a:cs typeface="MS Gothic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GB" sz="1500" b="1" dirty="0">
                <a:solidFill>
                  <a:schemeClr val="bg1"/>
                </a:solidFill>
                <a:latin typeface="+mj-lt"/>
                <a:ea typeface="MS Gothic" charset="0"/>
                <a:cs typeface="MS Gothic" charset="0"/>
              </a:rPr>
              <a:t>jon@passivhaustrust.org.uk</a:t>
            </a:r>
          </a:p>
        </p:txBody>
      </p:sp>
    </p:spTree>
    <p:extLst>
      <p:ext uri="{BB962C8B-B14F-4D97-AF65-F5344CB8AC3E}">
        <p14:creationId xmlns:p14="http://schemas.microsoft.com/office/powerpoint/2010/main" val="3569879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AA39C1-534C-43EA-A488-A68438732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>
                <a:latin typeface="Alsina Ultrajada" panose="020B0603050302020204" pitchFamily="34" charset="0"/>
              </a:rPr>
              <a:t>Panel discussion</a:t>
            </a:r>
          </a:p>
        </p:txBody>
      </p:sp>
    </p:spTree>
    <p:extLst>
      <p:ext uri="{BB962C8B-B14F-4D97-AF65-F5344CB8AC3E}">
        <p14:creationId xmlns:p14="http://schemas.microsoft.com/office/powerpoint/2010/main" val="338100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66BC41-86FC-6741-B847-9D0658C5D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3" y="303498"/>
            <a:ext cx="6531938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</a:pPr>
            <a:r>
              <a:rPr lang="en-GB" sz="3300" dirty="0">
                <a:solidFill>
                  <a:srgbClr val="1F497D"/>
                </a:solidFill>
              </a:rPr>
              <a:t>A comfort standard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73211-6E44-BD4E-83B0-D69BF9B3A34F}"/>
              </a:ext>
            </a:extLst>
          </p:cNvPr>
          <p:cNvSpPr txBox="1"/>
          <p:nvPr/>
        </p:nvSpPr>
        <p:spPr>
          <a:xfrm>
            <a:off x="1547664" y="951570"/>
            <a:ext cx="5508612" cy="34915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From a Comfort Perspective …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3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Constant year round temperature (20°C)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No draughts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No overheating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No cold radiant temperature in winter </a:t>
            </a:r>
            <a:b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(no condensation and mould growth risk)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Fresh, clean, warm air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Whole house is warm</a:t>
            </a:r>
            <a:b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7EE76-1FBE-A245-98F7-9AE62384C3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868" y="3283473"/>
            <a:ext cx="2594255" cy="1459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omfort.jpg">
            <a:extLst>
              <a:ext uri="{FF2B5EF4-FFF2-40B4-BE49-F238E27FC236}">
                <a16:creationId xmlns:a16="http://schemas.microsoft.com/office/drawing/2014/main" id="{1D3422C9-53A5-074C-9C09-E38642914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006" y="1383621"/>
            <a:ext cx="2597979" cy="174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896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657350" y="3346850"/>
            <a:ext cx="5314950" cy="61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350" dirty="0">
              <a:latin typeface="Arial" charset="0"/>
              <a:ea typeface="MS Gothic" charset="0"/>
              <a:cs typeface="MS Gothic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426369" y="4652965"/>
            <a:ext cx="6230541" cy="28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7719" rIns="67500" bIns="33750"/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  <a:defRPr/>
            </a:pPr>
            <a:r>
              <a:rPr lang="en-GB" sz="1050" b="1" dirty="0">
                <a:solidFill>
                  <a:srgbClr val="FFFFFF"/>
                </a:solidFill>
                <a:latin typeface="+mj-lt"/>
                <a:ea typeface="MS Gothic" charset="0"/>
                <a:cs typeface="Arial Unicode MS" charset="0"/>
              </a:rPr>
              <a:t>Passivhaus Trust  </a:t>
            </a:r>
            <a:r>
              <a:rPr lang="en-GB" sz="1050" dirty="0">
                <a:solidFill>
                  <a:srgbClr val="FFFFFF"/>
                </a:solidFill>
                <a:latin typeface="+mj-lt"/>
                <a:ea typeface="MS Gothic" charset="0"/>
                <a:cs typeface="Arial Unicode MS" charset="0"/>
              </a:rPr>
              <a:t>The Foundry, 5 Baldwin Terrace, London N1 7RU Tel: 0207 704 3502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</a:tabLst>
              <a:defRPr/>
            </a:pPr>
            <a:r>
              <a:rPr lang="en-GB" sz="1050" dirty="0">
                <a:solidFill>
                  <a:srgbClr val="FFFFFF"/>
                </a:solidFill>
                <a:latin typeface="+mj-lt"/>
                <a:ea typeface="MS Gothic" charset="0"/>
                <a:cs typeface="Arial Unicode MS" charset="0"/>
              </a:rPr>
              <a:t>Email: info@passivhaustrust.org.uk  Web: www.passivhaustrust.org.uk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0EF20AC-CBC0-F748-B3A1-19E374099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005" y="299177"/>
            <a:ext cx="663103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GB" sz="3300" dirty="0">
                <a:solidFill>
                  <a:srgbClr val="1F497D"/>
                </a:solidFill>
              </a:rPr>
              <a:t>A route to Net Zero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68BC7-91A1-2A4F-B12E-B5EE63760E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372" y="899857"/>
            <a:ext cx="4875863" cy="2099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68186-7D85-524B-869D-A930963427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052" y="3290295"/>
            <a:ext cx="2423019" cy="1554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BD2CE-0E07-7144-A73A-4AE28057EF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04" y="3275807"/>
            <a:ext cx="3593692" cy="1568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8561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  <a:defRPr/>
            </a:pPr>
            <a:r>
              <a:rPr lang="en-US" dirty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An energy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07E279-DC22-4510-B473-75280AAEFFE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44B1866-01F3-DA4E-BEAD-428FAED8EF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5647" y="1293411"/>
          <a:ext cx="6127676" cy="3077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471">
                  <a:extLst>
                    <a:ext uri="{9D8B030D-6E8A-4147-A177-3AD203B41FA5}">
                      <a16:colId xmlns:a16="http://schemas.microsoft.com/office/drawing/2014/main" val="445948494"/>
                    </a:ext>
                  </a:extLst>
                </a:gridCol>
              </a:tblGrid>
              <a:tr h="43966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Criteria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Passivhaus</a:t>
                      </a:r>
                      <a:r>
                        <a:rPr lang="en-GB" sz="10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 Classic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 fontAlgn="t"/>
                      <a:r>
                        <a:rPr lang="en-GB" sz="10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EnerPHit</a:t>
                      </a:r>
                      <a:endParaRPr lang="en-GB" sz="10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tham Medium" panose="02000603030000020004" pitchFamily="2" charset="0"/>
                      </a:endParaRP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493096"/>
                  </a:ext>
                </a:extLst>
              </a:tr>
              <a:tr h="43966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Space Heating Demand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≤ 15 kWh/m</a:t>
                      </a:r>
                      <a:r>
                        <a:rPr lang="en-GB" sz="1000" b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2</a:t>
                      </a:r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.year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≤ 20 or 25* kWh/m</a:t>
                      </a:r>
                      <a:r>
                        <a:rPr lang="en-GB" sz="1000" b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2</a:t>
                      </a:r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.year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6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Primary Energy Demand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≤ 120 kWh/m</a:t>
                      </a:r>
                      <a:r>
                        <a:rPr lang="en-GB" sz="1000" b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2</a:t>
                      </a:r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.year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≤ 120 + (QH – 15) * 1.2 kWh/m2.year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6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Airtightness n50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≤ 0.6 ach @ 50Pa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≤ 1.0 ach @ 50Pa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6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Summer Overheating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Max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 10% &gt; 25</a:t>
                      </a:r>
                      <a:r>
                        <a:rPr lang="el-GR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°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C</a:t>
                      </a:r>
                      <a:endParaRPr lang="en-GB" sz="1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tham Medium" panose="02000603030000020004" pitchFamily="2" charset="0"/>
                      </a:endParaRP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Max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 10% &gt; 25</a:t>
                      </a:r>
                      <a:r>
                        <a:rPr lang="el-GR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°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C</a:t>
                      </a:r>
                      <a:endParaRPr lang="en-GB" sz="1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tham Medium" panose="02000603030000020004" pitchFamily="2" charset="0"/>
                      </a:endParaRP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66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Surface Temperature (windows)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&gt;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 17</a:t>
                      </a:r>
                      <a:r>
                        <a:rPr lang="el-GR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°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C</a:t>
                      </a:r>
                      <a:endParaRPr lang="en-GB" sz="1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tham Medium" panose="02000603030000020004" pitchFamily="2" charset="0"/>
                      </a:endParaRP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&gt;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 17</a:t>
                      </a:r>
                      <a:r>
                        <a:rPr lang="el-GR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°</a:t>
                      </a:r>
                      <a:r>
                        <a:rPr lang="en-GB" sz="1000" b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C</a:t>
                      </a:r>
                      <a:endParaRPr lang="en-GB" sz="1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tham Medium" panose="02000603030000020004" pitchFamily="2" charset="0"/>
                      </a:endParaRP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661">
                <a:tc>
                  <a:txBody>
                    <a:bodyPr/>
                    <a:lstStyle/>
                    <a:p>
                      <a:pPr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Ventilation</a:t>
                      </a:r>
                    </a:p>
                  </a:txBody>
                  <a:tcPr marL="32972" marR="32972" marT="19783" marB="395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30m</a:t>
                      </a:r>
                      <a:r>
                        <a:rPr lang="el-GR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³</a:t>
                      </a:r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/</a:t>
                      </a:r>
                      <a:r>
                        <a:rPr lang="en-GB" sz="1000" b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hr.person</a:t>
                      </a:r>
                      <a:endParaRPr lang="en-GB" sz="1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tham Medium" panose="02000603030000020004" pitchFamily="2" charset="0"/>
                      </a:endParaRP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l" fontAlgn="t"/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30m</a:t>
                      </a:r>
                      <a:r>
                        <a:rPr lang="el-GR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³</a:t>
                      </a:r>
                      <a:r>
                        <a:rPr lang="en-GB" sz="10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/</a:t>
                      </a:r>
                      <a:r>
                        <a:rPr lang="en-GB" sz="1000" b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tham Medium" panose="02000603030000020004" pitchFamily="2" charset="0"/>
                        </a:rPr>
                        <a:t>hr.person</a:t>
                      </a:r>
                      <a:endParaRPr lang="en-GB" sz="10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tham Medium" panose="02000603030000020004" pitchFamily="2" charset="0"/>
                      </a:endParaRPr>
                    </a:p>
                  </a:txBody>
                  <a:tcPr marL="32972" marR="32972" marT="19783" marB="3956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5677C7-C0AE-8F46-81F6-064820D5B687}"/>
              </a:ext>
            </a:extLst>
          </p:cNvPr>
          <p:cNvSpPr txBox="1"/>
          <p:nvPr/>
        </p:nvSpPr>
        <p:spPr>
          <a:xfrm>
            <a:off x="1386987" y="4655586"/>
            <a:ext cx="2471645" cy="204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7" dirty="0"/>
              <a:t>* Depending on Climate Zone</a:t>
            </a:r>
          </a:p>
        </p:txBody>
      </p:sp>
    </p:spTree>
    <p:extLst>
      <p:ext uri="{BB962C8B-B14F-4D97-AF65-F5344CB8AC3E}">
        <p14:creationId xmlns:p14="http://schemas.microsoft.com/office/powerpoint/2010/main" val="216797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520178" y="1122044"/>
            <a:ext cx="43434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marL="1371600" indent="-227013" eaLnBrk="0" hangingPunct="0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432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lvl="1"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Buildings 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35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- Through UK based certifiers</a:t>
            </a:r>
          </a:p>
          <a:p>
            <a:pPr lvl="4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endParaRPr lang="en-GB" altLang="en-US" sz="1350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lvl="1"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Products / Components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35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- Through Passive House Institute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35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- Is a demonstration of performance but not required (except for MVHR systems)</a:t>
            </a:r>
            <a:r>
              <a:rPr lang="en-GB" altLang="en-US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endParaRPr lang="en-GB" altLang="en-US" sz="1350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lvl="1"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Designers / Consultants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35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- Through CEPH courses 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35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- List of CEPH designers / consultants on the PH Trust website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en-US" sz="1350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lvl="1"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altLang="en-US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Tradesmen / Installers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en-US" sz="135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- Through Certified Tradesman courses </a:t>
            </a:r>
          </a:p>
          <a:p>
            <a:pPr lvl="2" eaLnBrk="1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n-GB" altLang="en-US" sz="1350" dirty="0">
              <a:solidFill>
                <a:srgbClr val="000000"/>
              </a:solidFill>
              <a:cs typeface="Tahoma" panose="020B0604030504040204" pitchFamily="34" charset="0"/>
            </a:endParaRPr>
          </a:p>
        </p:txBody>
      </p:sp>
      <p:pic>
        <p:nvPicPr>
          <p:cNvPr id="44036" name="Picture 6" descr="Certificate_Building.png                                       00086353Macintosh HD                   C2DABBD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260" y="1230056"/>
            <a:ext cx="165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passive%2Dhouse%2Dsystem.jpg                                   00086353Macintosh HD                   C2DABBD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269" y="1959566"/>
            <a:ext cx="1469293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C:\Users\Jon\Dropbox\Passivhaus Trust\Projects info\Images\Logos\LOGO_PH-Design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314" y="2699588"/>
            <a:ext cx="702078" cy="70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C:\Users\Jon\Dropbox\Passivhaus Trust\9 Partners &amp; contacts\Passivhaus Institut\Tradesman logo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314" y="3606320"/>
            <a:ext cx="702078" cy="70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5648" y="4731990"/>
            <a:ext cx="6477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Building to Passivhaus Principles is NOT the same as building to the Passivhaus Standard!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40087B6-A556-B541-B5AB-E1EF6D67F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3" y="303498"/>
            <a:ext cx="6531938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</a:tabLst>
            </a:pPr>
            <a:r>
              <a:rPr lang="en-GB" sz="3300" dirty="0">
                <a:solidFill>
                  <a:srgbClr val="1F497D"/>
                </a:solidFill>
              </a:rPr>
              <a:t>A quality standard</a:t>
            </a:r>
          </a:p>
        </p:txBody>
      </p:sp>
    </p:spTree>
    <p:extLst>
      <p:ext uri="{BB962C8B-B14F-4D97-AF65-F5344CB8AC3E}">
        <p14:creationId xmlns:p14="http://schemas.microsoft.com/office/powerpoint/2010/main" val="312331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ChangeArrowheads="1"/>
          </p:cNvSpPr>
          <p:nvPr/>
        </p:nvSpPr>
        <p:spPr bwMode="auto">
          <a:xfrm>
            <a:off x="2406254" y="0"/>
            <a:ext cx="6858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350"/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1347788" y="1367724"/>
            <a:ext cx="6535341" cy="144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14313" indent="-214313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500" dirty="0">
                <a:latin typeface="+mj-lt"/>
                <a:cs typeface="Arial" charset="0"/>
              </a:rPr>
              <a:t>Developed by </a:t>
            </a:r>
            <a:r>
              <a:rPr lang="de-DE" sz="1500" dirty="0">
                <a:latin typeface="+mj-lt"/>
                <a:cs typeface="Arial" charset="0"/>
              </a:rPr>
              <a:t>Dr. Wolfgang Feist and Prof. Bo Adamson in the 1980s</a:t>
            </a:r>
          </a:p>
          <a:p>
            <a:pPr marL="214313" indent="-214313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500" dirty="0">
                <a:latin typeface="+mj-lt"/>
                <a:cs typeface="Arial" charset="0"/>
              </a:rPr>
              <a:t>Over 60,000 Passivhaus projects have been completed world-wide.</a:t>
            </a:r>
          </a:p>
          <a:p>
            <a:pPr marL="198835" lvl="1" indent="-19883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500" dirty="0">
                <a:latin typeface="+mj-lt"/>
                <a:cs typeface="Arial" charset="0"/>
              </a:rPr>
              <a:t>Passivhaus is now the world’s leading international low-energy standard. </a:t>
            </a:r>
          </a:p>
          <a:p>
            <a:pPr marL="198835" lvl="1" indent="-19883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500" dirty="0">
                <a:latin typeface="+mj-lt"/>
                <a:cs typeface="Arial" charset="0"/>
              </a:rPr>
              <a:t>It is a building concept that can be adopted by anyone</a:t>
            </a:r>
            <a:endParaRPr lang="en-GB" sz="1500" dirty="0">
              <a:latin typeface="+mj-lt"/>
              <a:cs typeface="Arial" charset="0"/>
            </a:endParaRPr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679" y="3083719"/>
            <a:ext cx="2484834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028" descr="europe_passivehouse_#3B56D0.png                                00086353Macintosh HD                   C2DABBD8: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187" y="3100390"/>
            <a:ext cx="2530078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1439466" y="196456"/>
            <a:ext cx="4280297" cy="7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2000"/>
              </a:lnSpc>
            </a:pPr>
            <a:r>
              <a:rPr lang="en-GB" altLang="en-US" sz="2850" dirty="0">
                <a:solidFill>
                  <a:srgbClr val="1F497D"/>
                </a:solidFill>
              </a:rPr>
              <a:t>An international Standard</a:t>
            </a:r>
          </a:p>
        </p:txBody>
      </p:sp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463" y="3381378"/>
            <a:ext cx="573881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9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428750" y="1257300"/>
            <a:ext cx="6173391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49626" rIns="67500" bIns="3375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marL="1905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defTabSz="336947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altLang="en-US" sz="1350" b="1">
              <a:solidFill>
                <a:srgbClr val="000000"/>
              </a:solidFill>
              <a:cs typeface="Tahoma" pitchFamily="34" charset="0"/>
            </a:endParaRPr>
          </a:p>
          <a:p>
            <a:pPr defTabSz="336947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GB" altLang="en-US" sz="1350">
              <a:solidFill>
                <a:srgbClr val="000000"/>
              </a:solidFill>
              <a:cs typeface="Tahoma" pitchFamily="34" charset="0"/>
            </a:endParaRPr>
          </a:p>
          <a:p>
            <a:pPr lvl="1" defTabSz="336947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altLang="en-US" sz="1350">
              <a:solidFill>
                <a:srgbClr val="000000"/>
              </a:solidFill>
              <a:cs typeface="Tahoma" pitchFamily="34" charset="0"/>
            </a:endParaRPr>
          </a:p>
          <a:p>
            <a:pPr lvl="1" defTabSz="336947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altLang="en-US" sz="1500">
              <a:solidFill>
                <a:srgbClr val="808080"/>
              </a:solidFill>
              <a:cs typeface="Arial" pitchFamily="34" charset="0"/>
            </a:endParaRPr>
          </a:p>
          <a:p>
            <a:pPr defTabSz="336947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1500">
              <a:solidFill>
                <a:srgbClr val="808080"/>
              </a:solidFill>
              <a:cs typeface="Arial" pitchFamily="34" charset="0"/>
            </a:endParaRPr>
          </a:p>
          <a:p>
            <a:pPr defTabSz="336947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1500">
              <a:solidFill>
                <a:srgbClr val="808080"/>
              </a:solidFill>
              <a:cs typeface="Arial" pitchFamily="34" charset="0"/>
            </a:endParaRPr>
          </a:p>
          <a:p>
            <a:pPr defTabSz="336947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GB" altLang="en-US" sz="225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426369" y="205979"/>
            <a:ext cx="457676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defTabSz="336947" eaLnBrk="1" fontAlgn="base" hangingPunct="1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altLang="en-US" sz="3300" dirty="0">
                <a:solidFill>
                  <a:srgbClr val="1F497D"/>
                </a:solidFill>
                <a:cs typeface="Arial" pitchFamily="34" charset="0"/>
              </a:rPr>
              <a:t>Passivhaus principles</a:t>
            </a:r>
          </a:p>
        </p:txBody>
      </p:sp>
      <p:pic>
        <p:nvPicPr>
          <p:cNvPr id="38916" name="Picture 7" descr="C:\Users\Kirsten\Dropbox\PHT Image Library\Publications\PH Intro Guide 2012\Selected Images\PH Diagra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412" y="1179912"/>
            <a:ext cx="5532835" cy="391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504DB51-D40E-4A38-BC75-B7FD0DEBCE68}"/>
              </a:ext>
            </a:extLst>
          </p:cNvPr>
          <p:cNvSpPr/>
          <p:nvPr/>
        </p:nvSpPr>
        <p:spPr bwMode="auto">
          <a:xfrm>
            <a:off x="2897814" y="2949792"/>
            <a:ext cx="648072" cy="54006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charset="0"/>
              <a:ea typeface="MS Gothic" pitchFamily="49" charset="-128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1B44A18-4350-4F22-A4E8-EBEAD1CD8C4C}"/>
              </a:ext>
            </a:extLst>
          </p:cNvPr>
          <p:cNvSpPr/>
          <p:nvPr/>
        </p:nvSpPr>
        <p:spPr bwMode="auto">
          <a:xfrm>
            <a:off x="2155881" y="3129428"/>
            <a:ext cx="64807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charset="0"/>
              <a:ea typeface="MS Gothic" pitchFamily="49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27F5852-8E80-4696-BD63-2D09ACE9726C}"/>
              </a:ext>
            </a:extLst>
          </p:cNvPr>
          <p:cNvSpPr/>
          <p:nvPr/>
        </p:nvSpPr>
        <p:spPr bwMode="auto">
          <a:xfrm rot="10800000">
            <a:off x="3558134" y="3132302"/>
            <a:ext cx="648072" cy="216024"/>
          </a:xfrm>
          <a:prstGeom prst="rightArrow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charset="0"/>
              <a:ea typeface="MS Gothic" pitchFamily="49" charset="-128"/>
            </a:endParaRP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C6AA7489-6E0D-491B-8E70-F426A3D51639}"/>
              </a:ext>
            </a:extLst>
          </p:cNvPr>
          <p:cNvSpPr/>
          <p:nvPr/>
        </p:nvSpPr>
        <p:spPr bwMode="auto">
          <a:xfrm>
            <a:off x="3124233" y="3580381"/>
            <a:ext cx="195238" cy="594066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charset="0"/>
              <a:ea typeface="MS Gothic" pitchFamily="49" charset="-128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CA4DFF5-00BD-42E6-8D38-9D2963184071}"/>
              </a:ext>
            </a:extLst>
          </p:cNvPr>
          <p:cNvSpPr/>
          <p:nvPr/>
        </p:nvSpPr>
        <p:spPr bwMode="auto">
          <a:xfrm>
            <a:off x="3129731" y="2159256"/>
            <a:ext cx="216024" cy="745274"/>
          </a:xfrm>
          <a:prstGeom prst="downArrow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sz="1350">
              <a:latin typeface="Arial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49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66BC41-86FC-6741-B847-9D0658C5D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3" y="303498"/>
            <a:ext cx="6531938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/>
          <a:p>
            <a: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</a:tabLst>
            </a:pPr>
            <a:r>
              <a:rPr lang="en-GB" sz="2850" dirty="0">
                <a:solidFill>
                  <a:srgbClr val="1F497D"/>
                </a:solidFill>
                <a:latin typeface="Arial" pitchFamily="34" charset="0"/>
                <a:ea typeface="MS Gothic" pitchFamily="49" charset="-128"/>
              </a:rPr>
              <a:t>Balanced energy use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568B8A-58F7-E347-ACB1-6C8720ED9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957" y="2177361"/>
            <a:ext cx="5829300" cy="25211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B3E804-3184-AA4A-A6A9-B985F508FED3}"/>
              </a:ext>
            </a:extLst>
          </p:cNvPr>
          <p:cNvGrpSpPr/>
          <p:nvPr/>
        </p:nvGrpSpPr>
        <p:grpSpPr>
          <a:xfrm>
            <a:off x="2357754" y="1111005"/>
            <a:ext cx="1296144" cy="2614872"/>
            <a:chOff x="1619672" y="1481340"/>
            <a:chExt cx="1728192" cy="34864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75A35A-6D2B-CC44-96C1-17D97EEBFADC}"/>
                </a:ext>
              </a:extLst>
            </p:cNvPr>
            <p:cNvSpPr/>
            <p:nvPr/>
          </p:nvSpPr>
          <p:spPr bwMode="auto">
            <a:xfrm>
              <a:off x="1619672" y="4319960"/>
              <a:ext cx="1728192" cy="6478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Windows &amp; Doors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3A6ED8-5600-534A-A1E0-6FFC32EDD562}"/>
                </a:ext>
              </a:extLst>
            </p:cNvPr>
            <p:cNvSpPr/>
            <p:nvPr/>
          </p:nvSpPr>
          <p:spPr bwMode="auto">
            <a:xfrm>
              <a:off x="1619672" y="3865656"/>
              <a:ext cx="1728192" cy="45430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Roof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6F6DA6-0616-D14B-A6EE-84FB3F687FC5}"/>
                </a:ext>
              </a:extLst>
            </p:cNvPr>
            <p:cNvSpPr/>
            <p:nvPr/>
          </p:nvSpPr>
          <p:spPr bwMode="auto">
            <a:xfrm>
              <a:off x="1619672" y="3506399"/>
              <a:ext cx="1728192" cy="35925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Floor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B8B1B2-18FA-1B4F-BBF1-B878B26A4F35}"/>
                </a:ext>
              </a:extLst>
            </p:cNvPr>
            <p:cNvSpPr/>
            <p:nvPr/>
          </p:nvSpPr>
          <p:spPr bwMode="auto">
            <a:xfrm>
              <a:off x="1619672" y="2858523"/>
              <a:ext cx="1728192" cy="64787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Walls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81B9C7-FDAF-2444-9F75-9B4A1DCE69EF}"/>
                </a:ext>
              </a:extLst>
            </p:cNvPr>
            <p:cNvSpPr/>
            <p:nvPr/>
          </p:nvSpPr>
          <p:spPr bwMode="auto">
            <a:xfrm>
              <a:off x="1619672" y="2209557"/>
              <a:ext cx="1728192" cy="64896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Thermal Bridges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24BAE3-87A9-4742-ADD8-1C23CDD1DA96}"/>
                </a:ext>
              </a:extLst>
            </p:cNvPr>
            <p:cNvSpPr/>
            <p:nvPr/>
          </p:nvSpPr>
          <p:spPr bwMode="auto">
            <a:xfrm>
              <a:off x="1619672" y="1916831"/>
              <a:ext cx="1728192" cy="29381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Infiltration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C9AA89-8649-8B42-9CB0-932794D7A509}"/>
                </a:ext>
              </a:extLst>
            </p:cNvPr>
            <p:cNvSpPr/>
            <p:nvPr/>
          </p:nvSpPr>
          <p:spPr bwMode="auto">
            <a:xfrm>
              <a:off x="1619672" y="1481340"/>
              <a:ext cx="1728192" cy="43549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Ventilation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B24805-27B7-8545-B034-D3CAE55CA750}"/>
              </a:ext>
            </a:extLst>
          </p:cNvPr>
          <p:cNvGrpSpPr/>
          <p:nvPr/>
        </p:nvGrpSpPr>
        <p:grpSpPr>
          <a:xfrm>
            <a:off x="5652120" y="2173619"/>
            <a:ext cx="1296144" cy="1552261"/>
            <a:chOff x="6012160" y="2898155"/>
            <a:chExt cx="1728192" cy="20696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0E6EB1-0DE0-1347-9824-9AE798AE0A05}"/>
                </a:ext>
              </a:extLst>
            </p:cNvPr>
            <p:cNvSpPr/>
            <p:nvPr/>
          </p:nvSpPr>
          <p:spPr bwMode="auto">
            <a:xfrm>
              <a:off x="6012160" y="3884469"/>
              <a:ext cx="1728192" cy="108336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Internal Gains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ED8CAB-773F-8F43-BE81-5D90DBFBD05B}"/>
                </a:ext>
              </a:extLst>
            </p:cNvPr>
            <p:cNvSpPr/>
            <p:nvPr/>
          </p:nvSpPr>
          <p:spPr bwMode="auto">
            <a:xfrm>
              <a:off x="6012160" y="2898155"/>
              <a:ext cx="1728192" cy="98631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9525" indent="-9525" algn="ctr">
                <a:buSzPct val="45000"/>
                <a:tabLst>
                  <a:tab pos="2057400" algn="l"/>
                  <a:tab pos="2171700" algn="l"/>
                  <a:tab pos="2714625" algn="l"/>
                  <a:tab pos="3257550" algn="l"/>
                  <a:tab pos="3800475" algn="l"/>
                  <a:tab pos="4343400" algn="l"/>
                  <a:tab pos="4886325" algn="l"/>
                  <a:tab pos="5429250" algn="l"/>
                  <a:tab pos="5972175" algn="l"/>
                  <a:tab pos="6515100" algn="l"/>
                </a:tabLst>
              </a:pPr>
              <a:r>
                <a:rPr lang="en-US" sz="1500" b="1" dirty="0">
                  <a:solidFill>
                    <a:srgbClr val="5F5F5F"/>
                  </a:solidFill>
                </a:rPr>
                <a:t>Solar Gains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91F9034-E69B-5442-9434-44BA65FEF9F4}"/>
              </a:ext>
            </a:extLst>
          </p:cNvPr>
          <p:cNvSpPr/>
          <p:nvPr/>
        </p:nvSpPr>
        <p:spPr bwMode="auto">
          <a:xfrm>
            <a:off x="5652120" y="1125865"/>
            <a:ext cx="1296144" cy="106261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9525" indent="-9525" algn="ctr">
              <a:buSzPct val="45000"/>
              <a:tabLst>
                <a:tab pos="2057400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US" sz="1500" b="1" dirty="0">
                <a:solidFill>
                  <a:srgbClr val="5F5F5F"/>
                </a:solidFill>
              </a:rPr>
              <a:t>??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106887-BBCC-214B-8D0F-D18595A8E13A}"/>
              </a:ext>
            </a:extLst>
          </p:cNvPr>
          <p:cNvSpPr/>
          <p:nvPr/>
        </p:nvSpPr>
        <p:spPr bwMode="auto">
          <a:xfrm>
            <a:off x="5652120" y="1116565"/>
            <a:ext cx="1296144" cy="106261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9525" indent="-9525" algn="ctr">
              <a:buSzPct val="45000"/>
              <a:tabLst>
                <a:tab pos="2057400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US" sz="1500" b="1" dirty="0">
                <a:solidFill>
                  <a:srgbClr val="5F5F5F"/>
                </a:solidFill>
              </a:rPr>
              <a:t>Heating</a:t>
            </a:r>
          </a:p>
          <a:p>
            <a:pPr marL="9525" indent="-9525" algn="ctr">
              <a:buSzPct val="45000"/>
              <a:tabLst>
                <a:tab pos="2057400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US" sz="1200" b="1" dirty="0">
                <a:solidFill>
                  <a:srgbClr val="5F5F5F"/>
                </a:solidFill>
              </a:rPr>
              <a:t>15 kWh/m2.year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E12622-EBDE-0745-AF76-88EADED30382}"/>
              </a:ext>
            </a:extLst>
          </p:cNvPr>
          <p:cNvSpPr txBox="1"/>
          <p:nvPr/>
        </p:nvSpPr>
        <p:spPr>
          <a:xfrm>
            <a:off x="1110854" y="-136088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401326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235A356C79B34297DE223D33EFD9CD" ma:contentTypeVersion="13" ma:contentTypeDescription="Create a new document." ma:contentTypeScope="" ma:versionID="5c2509f1251cfbf0f667518d59de547c">
  <xsd:schema xmlns:xsd="http://www.w3.org/2001/XMLSchema" xmlns:xs="http://www.w3.org/2001/XMLSchema" xmlns:p="http://schemas.microsoft.com/office/2006/metadata/properties" xmlns:ns3="ebadb360-d529-46e2-8aed-b697e7776bc4" xmlns:ns4="0303efdc-8355-4ec0-84c3-e02b70e02422" targetNamespace="http://schemas.microsoft.com/office/2006/metadata/properties" ma:root="true" ma:fieldsID="93d9566aa96a21d2ab9f77f29e18e767" ns3:_="" ns4:_="">
    <xsd:import namespace="ebadb360-d529-46e2-8aed-b697e7776bc4"/>
    <xsd:import namespace="0303efdc-8355-4ec0-84c3-e02b70e024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db360-d529-46e2-8aed-b697e7776b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3efdc-8355-4ec0-84c3-e02b70e0242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8E7172-9891-4AFD-AD93-F19641E204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168962-E420-4B82-BC08-C45A18088597}">
  <ds:schemaRefs>
    <ds:schemaRef ds:uri="http://purl.org/dc/terms/"/>
    <ds:schemaRef ds:uri="http://schemas.microsoft.com/office/2006/documentManagement/types"/>
    <ds:schemaRef ds:uri="ebadb360-d529-46e2-8aed-b697e7776bc4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0303efdc-8355-4ec0-84c3-e02b70e0242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F3B74FC-8684-42B2-9400-0B3596E356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adb360-d529-46e2-8aed-b697e7776bc4"/>
    <ds:schemaRef ds:uri="0303efdc-8355-4ec0-84c3-e02b70e024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6234</TotalTime>
  <Words>1006</Words>
  <Application>Microsoft Office PowerPoint</Application>
  <PresentationFormat>On-screen Show (16:9)</PresentationFormat>
  <Paragraphs>189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Alsina Ultrajada</vt:lpstr>
      <vt:lpstr>Arial</vt:lpstr>
      <vt:lpstr>Arial Bold</vt:lpstr>
      <vt:lpstr>Arial Nova Light</vt:lpstr>
      <vt:lpstr>Arial Rounded MT Bold</vt:lpstr>
      <vt:lpstr>Calibri</vt:lpstr>
      <vt:lpstr>Calibri Light</vt:lpstr>
      <vt:lpstr>Gotham Medium</vt:lpstr>
      <vt:lpstr>ProfileOT</vt:lpstr>
      <vt:lpstr>Profile-Regular</vt:lpstr>
      <vt:lpstr>Times New Roman</vt:lpstr>
      <vt:lpstr>Times-Roman</vt:lpstr>
      <vt:lpstr>Wingdings</vt:lpstr>
      <vt:lpstr>1_Office Theme</vt:lpstr>
      <vt:lpstr>PowerPoint Presentation</vt:lpstr>
      <vt:lpstr> Jon Bootland Passivhaus Trust   </vt:lpstr>
      <vt:lpstr>PowerPoint Presentation</vt:lpstr>
      <vt:lpstr>PowerPoint Presentation</vt:lpstr>
      <vt:lpstr>An energy standard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 applies to refurbishment</vt:lpstr>
      <vt:lpstr>PowerPoint Presentation</vt:lpstr>
      <vt:lpstr>PowerPoint Presentation</vt:lpstr>
      <vt:lpstr>Why choose Passivhaus?</vt:lpstr>
      <vt:lpstr>PowerPoint Presentation</vt:lpstr>
      <vt:lpstr>PowerPoint Presentation</vt:lpstr>
      <vt:lpstr>PowerPoint Presentation</vt:lpstr>
      <vt:lpstr>PowerPoint Presentation</vt:lpstr>
      <vt:lpstr>Staged Retrofit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General Meeting and Member’s Meet-up 2019</dc:title>
  <dc:creator>Jennifer Whiteside</dc:creator>
  <cp:lastModifiedBy>Ian Rigarlsford</cp:lastModifiedBy>
  <cp:revision>49</cp:revision>
  <dcterms:created xsi:type="dcterms:W3CDTF">2019-04-26T14:16:33Z</dcterms:created>
  <dcterms:modified xsi:type="dcterms:W3CDTF">2022-06-27T10:49:48Z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0x0101008B235A356C79B34297DE223D33EFD9CD</vt:lpwstr>
  </property>
</Properties>
</file>